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9" r:id="rId2"/>
    <p:sldId id="257" r:id="rId3"/>
    <p:sldId id="261" r:id="rId4"/>
    <p:sldId id="262" r:id="rId5"/>
    <p:sldId id="269" r:id="rId6"/>
    <p:sldId id="270" r:id="rId7"/>
    <p:sldId id="273" r:id="rId8"/>
    <p:sldId id="271" r:id="rId9"/>
    <p:sldId id="274" r:id="rId10"/>
    <p:sldId id="275" r:id="rId11"/>
    <p:sldId id="276" r:id="rId12"/>
    <p:sldId id="277" r:id="rId13"/>
    <p:sldId id="278" r:id="rId14"/>
    <p:sldId id="279" r:id="rId15"/>
    <p:sldId id="281" r:id="rId16"/>
    <p:sldId id="280" r:id="rId17"/>
    <p:sldId id="282" r:id="rId18"/>
    <p:sldId id="283" r:id="rId19"/>
    <p:sldId id="284" r:id="rId20"/>
  </p:sldIdLst>
  <p:sldSz cx="12192000" cy="6858000"/>
  <p:notesSz cx="6858000" cy="9144000"/>
  <p:embeddedFontLst>
    <p:embeddedFont>
      <p:font typeface="나눔스퀘어라운드 Bold" panose="020B0600000101010101" charset="-127"/>
      <p:bold r:id="rId22"/>
    </p:embeddedFont>
    <p:embeddedFont>
      <p:font typeface="나눔스퀘어라운드 Regular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59"/>
    <a:srgbClr val="3D6BA9"/>
    <a:srgbClr val="4A7CBE"/>
    <a:srgbClr val="DAE4F2"/>
    <a:srgbClr val="333F50"/>
    <a:srgbClr val="152B39"/>
    <a:srgbClr val="0D2D84"/>
    <a:srgbClr val="3D5FF6"/>
    <a:srgbClr val="006E93"/>
    <a:srgbClr val="206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158" autoAdjust="0"/>
  </p:normalViewPr>
  <p:slideViewPr>
    <p:cSldViewPr snapToGrid="0">
      <p:cViewPr varScale="1">
        <p:scale>
          <a:sx n="114" d="100"/>
          <a:sy n="114" d="100"/>
        </p:scale>
        <p:origin x="89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97663-2C71-4FE5-9498-543F1129FE5A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2D5C6-BACC-476F-B329-6FF545B26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77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2D5C6-BACC-476F-B329-6FF545B267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06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475C0-3D46-C6C2-34BC-A2E6000BA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BC7E01-9C2E-6E0A-FA0F-3AD5FB28F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3F476D-DEE5-C5C8-2BE8-B2D01E62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11BBD-7A5A-C896-5245-4A998BA2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ADAD80-A73B-586F-CFA6-15FE18A2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4CA1E-D0FD-BA22-6327-309C7D14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B09B8E-547B-C322-46DB-45509204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A720DC-768A-6216-447B-413B4A3F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05F68-2689-8CBA-AB8C-6F952E21B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6D052-0611-2E83-3BF8-C70FAC00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38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281382-2AB8-6ABB-CC1B-D4E396D53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A93F2D-05C9-F691-8685-72FB9196D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DC7B3D-66C8-BA90-A62A-4BAD85F21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B03C6-19F5-B9D0-7201-7B1F2DBB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A2336-0BAA-685E-43D1-F49F4758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11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2E676-6C18-172B-C960-7C110213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87240-B40E-1FE5-9821-A9D13DEBA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12118-096F-2B2B-F5B6-3BD4C714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505143-031F-B8BA-0008-23D4BDD0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EAD89-EE2D-9354-115E-FD2D12E0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0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6046B-FDA4-CB4F-EA70-DD4AE43E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04758-2BD2-6450-319B-E8447310F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2EC38-137E-036F-D1CD-B93E91C7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002EF-228E-BC9E-4BFD-2FD2B808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4EDE2E-36A3-B102-2893-C50C4F6F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4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EE256-E056-1127-F16A-3FA2AFFC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937B5-FCFA-A4C9-63A3-E70ECD837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BD4E1D-DBC4-A2CC-C424-E2CE99D9A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A77DF5-F2E3-F283-623B-F82D8E51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523830-9276-C5C8-2625-1B428E2A3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7ACE4-22A5-D8A3-4DDC-C12D06C5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43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B163C-7EBC-0C14-8940-0AB07DE3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28AE8F-F5AB-111A-E6A3-C83356F4D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5E3B33-61B1-F442-C017-1BF0DCBB5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F5D944-93CD-41DA-9D9D-BA29E565D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908C5E-42E1-BF66-6AAC-3E802D399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C75C76-A5EE-0852-E2C2-BA858673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94537C-F9B6-FF19-1320-95A87F9E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541473-67A4-25E7-CFBA-783620F6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35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1434A-8D2C-F62F-CF71-A5C1859C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A581C6-EA64-0413-C0C9-083ED725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AD30F1-5615-FE06-E088-D0E17551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E89ACA-84E2-BEAF-2E84-0D4CFE21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83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F7BB6A-061E-4376-0E01-0A093E965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BE96EC-BE2D-282E-AA6D-72AE1213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7C1379-DE93-8693-B2A9-D75D5BBD2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FAC5E-AD2A-3ACB-40D8-821F88E61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FBD3F-5483-4978-AF88-ED6A338BF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309C4D-788A-866C-06C6-0DEA212F0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C0123-E416-CAEC-1B3D-F1649591D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21AAA9-D3AB-43B6-6E72-4E4EB9E8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52170C-70A6-83C1-4128-940BDC63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6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8FBAF-10E5-D4AC-BDFB-3C009945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B8DF6F-E157-0A6C-5E22-D9BB2C5DF0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F9EEA-0D98-E034-C815-354EFFCC8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54D42-118B-95D1-BA45-A7A904C8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EEDDC7-6B5C-F2F7-8A9E-4A3ABE19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A3B543-0CC0-1341-9812-9822D062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90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B50E3A-4B8A-8F76-8594-4E520609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F60B38-A7E9-3C60-E070-489C05418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F920D2-BCD9-BF37-1730-CE737185A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77ECCB-B450-4AC1-A7E8-E9FCD386F6E2}" type="datetimeFigureOut">
              <a:rPr lang="ko-KR" altLang="en-US" smtClean="0"/>
              <a:t>2024-12-22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E5904-FDA9-6D38-79D5-4D1883FA0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7DD81-9DB8-AADE-34E6-2C12B1E25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8F99A2-43A3-462E-A3B3-4C3824292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0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0AB8977-060A-9254-54F1-31A69BA3FBD0}"/>
              </a:ext>
            </a:extLst>
          </p:cNvPr>
          <p:cNvSpPr txBox="1"/>
          <p:nvPr/>
        </p:nvSpPr>
        <p:spPr>
          <a:xfrm>
            <a:off x="3759463" y="4225757"/>
            <a:ext cx="4673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오유석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|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이호영 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|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민유진 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| 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정다훈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|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최예림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6FF60B-0887-19C1-7B10-2D3B116B505D}"/>
              </a:ext>
            </a:extLst>
          </p:cNvPr>
          <p:cNvSpPr txBox="1"/>
          <p:nvPr/>
        </p:nvSpPr>
        <p:spPr>
          <a:xfrm>
            <a:off x="208283" y="177625"/>
            <a:ext cx="3618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2024-2 Best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Practice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 공모전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AB8349-CB37-1968-0B99-9FB9A521E4D6}"/>
              </a:ext>
            </a:extLst>
          </p:cNvPr>
          <p:cNvSpPr txBox="1"/>
          <p:nvPr/>
        </p:nvSpPr>
        <p:spPr>
          <a:xfrm>
            <a:off x="3056547" y="2595771"/>
            <a:ext cx="6078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딥러닝은</a:t>
            </a:r>
            <a:r>
              <a:rPr lang="ko-KR" altLang="en-US" sz="6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 처음이라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823227F-0FEE-F89B-16FD-46DAD908551C}"/>
              </a:ext>
            </a:extLst>
          </p:cNvPr>
          <p:cNvCxnSpPr>
            <a:cxnSpLocks/>
          </p:cNvCxnSpPr>
          <p:nvPr/>
        </p:nvCxnSpPr>
        <p:spPr>
          <a:xfrm>
            <a:off x="2743923" y="2180245"/>
            <a:ext cx="6704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482FE69-5FC9-BBF8-B2AD-9C0427C84B9F}"/>
              </a:ext>
            </a:extLst>
          </p:cNvPr>
          <p:cNvCxnSpPr>
            <a:cxnSpLocks/>
          </p:cNvCxnSpPr>
          <p:nvPr/>
        </p:nvCxnSpPr>
        <p:spPr>
          <a:xfrm>
            <a:off x="2743923" y="4026959"/>
            <a:ext cx="6704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29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7985-D665-CD05-5A0A-6128EC99B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2D713E-8E34-A204-AD32-6109F917E812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AD841-6DD2-FE55-8C97-3CA89035EE77}"/>
              </a:ext>
            </a:extLst>
          </p:cNvPr>
          <p:cNvGrpSpPr/>
          <p:nvPr/>
        </p:nvGrpSpPr>
        <p:grpSpPr>
          <a:xfrm>
            <a:off x="346386" y="279705"/>
            <a:ext cx="3142289" cy="630941"/>
            <a:chOff x="130486" y="84667"/>
            <a:chExt cx="3142289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342520-CA8D-82FC-35F6-F08132740986}"/>
                </a:ext>
              </a:extLst>
            </p:cNvPr>
            <p:cNvSpPr txBox="1"/>
            <p:nvPr/>
          </p:nvSpPr>
          <p:spPr>
            <a:xfrm>
              <a:off x="130486" y="84667"/>
              <a:ext cx="688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Part.2.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89BA4D-320E-7886-62FC-6210E69CA3C2}"/>
                </a:ext>
              </a:extLst>
            </p:cNvPr>
            <p:cNvSpPr txBox="1"/>
            <p:nvPr/>
          </p:nvSpPr>
          <p:spPr>
            <a:xfrm>
              <a:off x="863141" y="130833"/>
              <a:ext cx="24096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3</a:t>
              </a:r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 </a:t>
              </a:r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– GAN</a:t>
              </a:r>
              <a:endParaRPr lang="ko-KR" altLang="en-US" sz="320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2A5195-341B-6FE3-31FE-2ED92CC15DA4}"/>
              </a:ext>
            </a:extLst>
          </p:cNvPr>
          <p:cNvGrpSpPr/>
          <p:nvPr/>
        </p:nvGrpSpPr>
        <p:grpSpPr>
          <a:xfrm>
            <a:off x="346386" y="1437278"/>
            <a:ext cx="7031051" cy="1109407"/>
            <a:chOff x="346386" y="1413794"/>
            <a:chExt cx="7031051" cy="11094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9BEDAA-47C1-3C4A-5DA0-1F1C8253B4EB}"/>
                </a:ext>
              </a:extLst>
            </p:cNvPr>
            <p:cNvSpPr txBox="1"/>
            <p:nvPr/>
          </p:nvSpPr>
          <p:spPr>
            <a:xfrm>
              <a:off x="346386" y="141379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목표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88911E-2588-A97C-3B7E-C1DC1197406C}"/>
                </a:ext>
              </a:extLst>
            </p:cNvPr>
            <p:cNvSpPr txBox="1"/>
            <p:nvPr/>
          </p:nvSpPr>
          <p:spPr>
            <a:xfrm>
              <a:off x="346386" y="1813904"/>
              <a:ext cx="7031051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/>
                <a:t>GAN </a:t>
              </a:r>
              <a:r>
                <a:rPr lang="ko-KR" altLang="en-US" sz="1600" dirty="0"/>
                <a:t>모델의 원리와 발전된 다양한 변형 모델들을 학습하여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이미지 생성 및 변환 작업에 효과적으로 활용할 수 있는 방법을 이해한다</a:t>
              </a:r>
              <a:r>
                <a:rPr lang="en-US" altLang="ko-KR" sz="1600" dirty="0"/>
                <a:t>.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30248B-FB65-70ED-DED7-8D557A91D4C2}"/>
              </a:ext>
            </a:extLst>
          </p:cNvPr>
          <p:cNvGrpSpPr/>
          <p:nvPr/>
        </p:nvGrpSpPr>
        <p:grpSpPr>
          <a:xfrm>
            <a:off x="346385" y="2789825"/>
            <a:ext cx="7031052" cy="1749582"/>
            <a:chOff x="346386" y="3032237"/>
            <a:chExt cx="7031052" cy="17495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DE83C1-645E-EA70-B87E-D5A138624D30}"/>
                </a:ext>
              </a:extLst>
            </p:cNvPr>
            <p:cNvSpPr txBox="1"/>
            <p:nvPr/>
          </p:nvSpPr>
          <p:spPr>
            <a:xfrm>
              <a:off x="346386" y="3032237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DCA9B1-3E9F-9490-AFB3-5C406D7DDD58}"/>
                </a:ext>
              </a:extLst>
            </p:cNvPr>
            <p:cNvSpPr txBox="1"/>
            <p:nvPr/>
          </p:nvSpPr>
          <p:spPr>
            <a:xfrm>
              <a:off x="346388" y="3432347"/>
              <a:ext cx="7031050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1600" dirty="0"/>
                <a:t>이번 학습에서는 </a:t>
              </a:r>
              <a:r>
                <a:rPr lang="en-US" altLang="ko-KR" sz="1600" dirty="0"/>
                <a:t>GAN, WGAN-GP, CGAN </a:t>
              </a:r>
              <a:r>
                <a:rPr lang="ko-KR" altLang="en-US" sz="1600" dirty="0"/>
                <a:t>등 다양한 생성 모델의 기본 구조와 원리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그리고 개선된 이후 모델들에 대하여 학습한다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  <a:p>
              <a:r>
                <a:rPr lang="ko-KR" altLang="en-US" sz="1600" dirty="0"/>
                <a:t>각 모델의 장단점과 이미지 생성에 미치는 영향을 실습과 이론을 통해 깊이 있게 이해하고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이를 활용한 다양한 생성 </a:t>
              </a:r>
              <a:r>
                <a:rPr lang="en-US" altLang="ko-KR" sz="1600" dirty="0"/>
                <a:t>AI </a:t>
              </a:r>
              <a:r>
                <a:rPr lang="ko-KR" altLang="en-US" sz="1600" dirty="0"/>
                <a:t>응용 가능성을 탐구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2069EF-F0DA-880D-45DA-899CE82124F1}"/>
              </a:ext>
            </a:extLst>
          </p:cNvPr>
          <p:cNvGrpSpPr/>
          <p:nvPr/>
        </p:nvGrpSpPr>
        <p:grpSpPr>
          <a:xfrm>
            <a:off x="346385" y="4782547"/>
            <a:ext cx="7031052" cy="1749582"/>
            <a:chOff x="346386" y="5370876"/>
            <a:chExt cx="7031052" cy="17495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E9FC54-BEEF-4B36-53DB-71FE6564147D}"/>
                </a:ext>
              </a:extLst>
            </p:cNvPr>
            <p:cNvSpPr txBox="1"/>
            <p:nvPr/>
          </p:nvSpPr>
          <p:spPr>
            <a:xfrm>
              <a:off x="346386" y="5370876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팀 성찰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B5CD-A602-D353-681C-F88E68F5CBAB}"/>
                </a:ext>
              </a:extLst>
            </p:cNvPr>
            <p:cNvSpPr txBox="1"/>
            <p:nvPr/>
          </p:nvSpPr>
          <p:spPr>
            <a:xfrm>
              <a:off x="346388" y="5770986"/>
              <a:ext cx="7031050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/>
                <a:t>GAN </a:t>
              </a:r>
              <a:r>
                <a:rPr lang="ko-KR" altLang="en-US" sz="1600" dirty="0"/>
                <a:t>및 고급 생성 모델들의 구조와 응용 방법을 팀원들과 함께 깊이 있게 토론하고 학습</a:t>
              </a:r>
            </a:p>
            <a:p>
              <a:r>
                <a:rPr lang="ko-KR" altLang="en-US" sz="1600" dirty="0"/>
                <a:t>다양한 </a:t>
              </a:r>
              <a:r>
                <a:rPr lang="en-US" altLang="ko-KR" sz="1600" dirty="0"/>
                <a:t>GAN </a:t>
              </a:r>
              <a:r>
                <a:rPr lang="ko-KR" altLang="en-US" sz="1600" dirty="0"/>
                <a:t>모델들의 특성과 활용 사례를 비교하면서 실질적인 응용 방안에 대해 아이디어를 공유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7D0D8F4-EA00-D99B-D4C2-A63F7A5B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480" y="2381975"/>
            <a:ext cx="1807369" cy="13555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588FDF-979B-09D8-22B6-FFA58B4C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80" y="3849654"/>
            <a:ext cx="4295300" cy="18559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9B89FA-5B00-0F47-2F0C-C9389EA40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342" y="2381975"/>
            <a:ext cx="2290438" cy="13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1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24C9D-021A-E14C-3A47-57EEB9F5E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17BE17-6D44-28E8-D979-8295E302D869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8D3F96-9DAC-4B5C-086F-5EE8DC551902}"/>
              </a:ext>
            </a:extLst>
          </p:cNvPr>
          <p:cNvGrpSpPr/>
          <p:nvPr/>
        </p:nvGrpSpPr>
        <p:grpSpPr>
          <a:xfrm>
            <a:off x="346386" y="279705"/>
            <a:ext cx="8036257" cy="630941"/>
            <a:chOff x="130486" y="84667"/>
            <a:chExt cx="8036257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CA69B-DD7B-6C1B-07B3-B12B9298457A}"/>
                </a:ext>
              </a:extLst>
            </p:cNvPr>
            <p:cNvSpPr txBox="1"/>
            <p:nvPr/>
          </p:nvSpPr>
          <p:spPr>
            <a:xfrm>
              <a:off x="130486" y="84667"/>
              <a:ext cx="688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Part.2.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E10A5D-17DF-8DE4-3A52-4463AE063DC4}"/>
                </a:ext>
              </a:extLst>
            </p:cNvPr>
            <p:cNvSpPr txBox="1"/>
            <p:nvPr/>
          </p:nvSpPr>
          <p:spPr>
            <a:xfrm>
              <a:off x="863141" y="130833"/>
              <a:ext cx="73036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4</a:t>
              </a:r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</a:t>
              </a:r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 – </a:t>
              </a:r>
              <a:r>
                <a:rPr lang="ko-KR" altLang="en-US" sz="3200" dirty="0" err="1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노멀라이징</a:t>
              </a:r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 </a:t>
              </a:r>
              <a:r>
                <a:rPr lang="ko-KR" altLang="en-US" sz="3200" dirty="0" err="1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플로</a:t>
              </a:r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, </a:t>
              </a:r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에너지 기반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CA7608-37F3-181C-AAA8-171A1A4EC4AF}"/>
              </a:ext>
            </a:extLst>
          </p:cNvPr>
          <p:cNvGrpSpPr/>
          <p:nvPr/>
        </p:nvGrpSpPr>
        <p:grpSpPr>
          <a:xfrm>
            <a:off x="346387" y="1450708"/>
            <a:ext cx="7054988" cy="1109407"/>
            <a:chOff x="346386" y="1413794"/>
            <a:chExt cx="7161319" cy="11094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CAE557-A8E8-035D-287E-17BB8123B60D}"/>
                </a:ext>
              </a:extLst>
            </p:cNvPr>
            <p:cNvSpPr txBox="1"/>
            <p:nvPr/>
          </p:nvSpPr>
          <p:spPr>
            <a:xfrm>
              <a:off x="346386" y="141379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목표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624AEC-605F-4A0A-41A9-55F32DC000C2}"/>
                </a:ext>
              </a:extLst>
            </p:cNvPr>
            <p:cNvSpPr txBox="1"/>
            <p:nvPr/>
          </p:nvSpPr>
          <p:spPr>
            <a:xfrm>
              <a:off x="346386" y="1813904"/>
              <a:ext cx="7161319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1600" dirty="0" err="1"/>
                <a:t>노멀라이징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플로와</a:t>
              </a:r>
              <a:r>
                <a:rPr lang="ko-KR" altLang="en-US" sz="1600" dirty="0"/>
                <a:t> 에너지 기반 모델의 개념과 원리를 학습</a:t>
              </a:r>
            </a:p>
            <a:p>
              <a:r>
                <a:rPr lang="ko-KR" altLang="en-US" sz="1600" dirty="0"/>
                <a:t>이를 실제 데이터에 적용하여 효과적인 생성 모델링 방법을 이해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1420B0-62DB-3A39-08B5-5601A1414CEE}"/>
              </a:ext>
            </a:extLst>
          </p:cNvPr>
          <p:cNvGrpSpPr/>
          <p:nvPr/>
        </p:nvGrpSpPr>
        <p:grpSpPr>
          <a:xfrm>
            <a:off x="346386" y="2802029"/>
            <a:ext cx="7054989" cy="1749582"/>
            <a:chOff x="346386" y="2992225"/>
            <a:chExt cx="7054989" cy="17495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12C6B3-3F93-1634-8358-D85CDA447D9C}"/>
                </a:ext>
              </a:extLst>
            </p:cNvPr>
            <p:cNvSpPr txBox="1"/>
            <p:nvPr/>
          </p:nvSpPr>
          <p:spPr>
            <a:xfrm>
              <a:off x="346386" y="2992225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D00B10-AA3F-B777-72D7-F0A45ABCDEDB}"/>
                </a:ext>
              </a:extLst>
            </p:cNvPr>
            <p:cNvSpPr txBox="1"/>
            <p:nvPr/>
          </p:nvSpPr>
          <p:spPr>
            <a:xfrm>
              <a:off x="346387" y="3392335"/>
              <a:ext cx="7054988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1600" dirty="0" err="1"/>
                <a:t>노멀라이징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플로는</a:t>
              </a:r>
              <a:r>
                <a:rPr lang="ko-KR" altLang="en-US" sz="1600" dirty="0"/>
                <a:t> 복잡한 데이터 분포를 단순한 분포로 매핑해 확률 밀도 추정을 가능하게 하며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이를 이미지 생성이나 변환에 활용</a:t>
              </a:r>
            </a:p>
            <a:p>
              <a:r>
                <a:rPr lang="ko-KR" altLang="en-US" sz="1600" dirty="0"/>
                <a:t>또한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에너지 기반 모델은 데이터의 에너지 함수를 최적화하는 방식으로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데이터의 특징을 효율적으로 학습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776F54-0888-4481-32DA-430E5B7046E1}"/>
              </a:ext>
            </a:extLst>
          </p:cNvPr>
          <p:cNvGrpSpPr/>
          <p:nvPr/>
        </p:nvGrpSpPr>
        <p:grpSpPr>
          <a:xfrm>
            <a:off x="346386" y="4793526"/>
            <a:ext cx="7054989" cy="1749582"/>
            <a:chOff x="346386" y="5370876"/>
            <a:chExt cx="7054989" cy="17495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81A7A5-4610-9C47-8E4E-82C033D625BF}"/>
                </a:ext>
              </a:extLst>
            </p:cNvPr>
            <p:cNvSpPr txBox="1"/>
            <p:nvPr/>
          </p:nvSpPr>
          <p:spPr>
            <a:xfrm>
              <a:off x="346386" y="5370876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팀 성찰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EDFC2A-8E13-06A6-CBF0-06CEEB95312C}"/>
                </a:ext>
              </a:extLst>
            </p:cNvPr>
            <p:cNvSpPr txBox="1"/>
            <p:nvPr/>
          </p:nvSpPr>
          <p:spPr>
            <a:xfrm>
              <a:off x="346387" y="5770986"/>
              <a:ext cx="7054988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1600"/>
                <a:t>노멀라이징 플로와 에너지 기반 모델의 개념을 더 깊이 이해</a:t>
              </a:r>
              <a:r>
                <a:rPr lang="en-US" altLang="ko-KR" sz="1600"/>
                <a:t>, </a:t>
              </a:r>
              <a:r>
                <a:rPr lang="ko-KR" altLang="en-US" sz="1600"/>
                <a:t>실습을 통해 각 모델이 실제 데이터에 적용</a:t>
              </a:r>
            </a:p>
            <a:p>
              <a:r>
                <a:rPr lang="ko-KR" altLang="en-US" sz="1600"/>
                <a:t>모델의 장단점을 비교하며 각각의 응용 가능성에 대해 팀원들과 토론하면서 이해도를 높임</a:t>
              </a:r>
              <a:endParaRPr lang="ko-KR" altLang="en-US" sz="1600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55F0E5E-689A-2EEB-CB12-C19C67A5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401" y="2079514"/>
            <a:ext cx="2783924" cy="20879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87F8FAB-403C-A762-56F8-E41130B8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401" y="4315333"/>
            <a:ext cx="2783924" cy="14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16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F3A0F-13CF-FF3E-DB81-EEC582D91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875A2F-11B1-1261-0CE8-6BABC944804A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67158B-EDAC-6C8C-E4F2-E8A72F3DDD73}"/>
              </a:ext>
            </a:extLst>
          </p:cNvPr>
          <p:cNvGrpSpPr/>
          <p:nvPr/>
        </p:nvGrpSpPr>
        <p:grpSpPr>
          <a:xfrm>
            <a:off x="346386" y="279705"/>
            <a:ext cx="6501607" cy="630941"/>
            <a:chOff x="130486" y="84667"/>
            <a:chExt cx="6501607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B3A991-A8E6-D19B-6810-A095626C8920}"/>
                </a:ext>
              </a:extLst>
            </p:cNvPr>
            <p:cNvSpPr txBox="1"/>
            <p:nvPr/>
          </p:nvSpPr>
          <p:spPr>
            <a:xfrm>
              <a:off x="130486" y="84667"/>
              <a:ext cx="688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Part.2.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8C1CF2-1FFC-0940-4A05-26A0666CEF6B}"/>
                </a:ext>
              </a:extLst>
            </p:cNvPr>
            <p:cNvSpPr txBox="1"/>
            <p:nvPr/>
          </p:nvSpPr>
          <p:spPr>
            <a:xfrm>
              <a:off x="863141" y="130833"/>
              <a:ext cx="57689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5</a:t>
              </a:r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 </a:t>
              </a:r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– Transformer, </a:t>
              </a:r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월드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821B65-306D-DA56-132A-EE810F46CDEB}"/>
              </a:ext>
            </a:extLst>
          </p:cNvPr>
          <p:cNvGrpSpPr/>
          <p:nvPr/>
        </p:nvGrpSpPr>
        <p:grpSpPr>
          <a:xfrm>
            <a:off x="346386" y="1819285"/>
            <a:ext cx="7031051" cy="789319"/>
            <a:chOff x="346386" y="1413794"/>
            <a:chExt cx="7031051" cy="7893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87DB6D-A735-E185-B919-80F8F81775FE}"/>
                </a:ext>
              </a:extLst>
            </p:cNvPr>
            <p:cNvSpPr txBox="1"/>
            <p:nvPr/>
          </p:nvSpPr>
          <p:spPr>
            <a:xfrm>
              <a:off x="346386" y="141379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목표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7CFF7A-3681-834A-4E93-00B2AC035A5D}"/>
                </a:ext>
              </a:extLst>
            </p:cNvPr>
            <p:cNvSpPr txBox="1"/>
            <p:nvPr/>
          </p:nvSpPr>
          <p:spPr>
            <a:xfrm>
              <a:off x="346386" y="1813904"/>
              <a:ext cx="7031051" cy="38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/>
                <a:t>Transformer</a:t>
              </a:r>
              <a:r>
                <a:rPr lang="ko-KR" altLang="en-US" sz="1600" dirty="0"/>
                <a:t>와 </a:t>
              </a:r>
              <a:r>
                <a:rPr lang="en-US" altLang="ko-KR" sz="1600" dirty="0"/>
                <a:t>World Model</a:t>
              </a:r>
              <a:r>
                <a:rPr lang="ko-KR" altLang="en-US" sz="1600" dirty="0"/>
                <a:t>의 개념과 원리를 학습한다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D56E4B-B15E-1297-443C-D2CA102CD5F8}"/>
              </a:ext>
            </a:extLst>
          </p:cNvPr>
          <p:cNvGrpSpPr/>
          <p:nvPr/>
        </p:nvGrpSpPr>
        <p:grpSpPr>
          <a:xfrm>
            <a:off x="346386" y="3012674"/>
            <a:ext cx="7031051" cy="1429494"/>
            <a:chOff x="346386" y="2992225"/>
            <a:chExt cx="7031051" cy="14294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045FB-F272-ACF5-9A81-CE877D928F85}"/>
                </a:ext>
              </a:extLst>
            </p:cNvPr>
            <p:cNvSpPr txBox="1"/>
            <p:nvPr/>
          </p:nvSpPr>
          <p:spPr>
            <a:xfrm>
              <a:off x="346386" y="2992225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359D08-678F-1F0F-3A70-69A180FA3F9C}"/>
                </a:ext>
              </a:extLst>
            </p:cNvPr>
            <p:cNvSpPr txBox="1"/>
            <p:nvPr/>
          </p:nvSpPr>
          <p:spPr>
            <a:xfrm>
              <a:off x="346386" y="3392335"/>
              <a:ext cx="7031051" cy="1029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/>
                <a:t>Transformer</a:t>
              </a:r>
              <a:r>
                <a:rPr lang="ko-KR" altLang="en-US" sz="1600" dirty="0"/>
                <a:t>는 입력 데이터의 관계를 효과적으로 매핑할 수 있는 능력을 제공하며</a:t>
              </a:r>
              <a:r>
                <a:rPr lang="en-US" altLang="ko-KR" sz="1600" dirty="0"/>
                <a:t>, World Model</a:t>
              </a:r>
              <a:r>
                <a:rPr lang="ko-KR" altLang="en-US" sz="1600" dirty="0"/>
                <a:t>은 환경을 모델링하고 예측하는 데 도움을 줌</a:t>
              </a:r>
            </a:p>
            <a:p>
              <a:r>
                <a:rPr lang="ko-KR" altLang="en-US" sz="1600" dirty="0"/>
                <a:t>두 모델의 작동 원리와 응용 가능성을 비교하고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다양한 활용 방안을 논의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C6E535-9D64-974B-8690-3C75D85CDB32}"/>
              </a:ext>
            </a:extLst>
          </p:cNvPr>
          <p:cNvGrpSpPr/>
          <p:nvPr/>
        </p:nvGrpSpPr>
        <p:grpSpPr>
          <a:xfrm>
            <a:off x="346386" y="4846237"/>
            <a:ext cx="7031051" cy="1109407"/>
            <a:chOff x="346386" y="5370876"/>
            <a:chExt cx="7031051" cy="11094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83C1F5-6EBE-5EAF-C3B0-50AE3B65B4C9}"/>
                </a:ext>
              </a:extLst>
            </p:cNvPr>
            <p:cNvSpPr txBox="1"/>
            <p:nvPr/>
          </p:nvSpPr>
          <p:spPr>
            <a:xfrm>
              <a:off x="346386" y="5370876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팀 성찰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5F5D4-3B84-4E34-0131-1231C0F87D8B}"/>
                </a:ext>
              </a:extLst>
            </p:cNvPr>
            <p:cNvSpPr txBox="1"/>
            <p:nvPr/>
          </p:nvSpPr>
          <p:spPr>
            <a:xfrm>
              <a:off x="346387" y="5770986"/>
              <a:ext cx="7031050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/>
                <a:t>Transformer</a:t>
              </a:r>
              <a:r>
                <a:rPr lang="ko-KR" altLang="en-US" sz="1600" dirty="0"/>
                <a:t>와 </a:t>
              </a:r>
              <a:r>
                <a:rPr lang="en-US" altLang="ko-KR" sz="1600" dirty="0"/>
                <a:t>World Model</a:t>
              </a:r>
              <a:r>
                <a:rPr lang="ko-KR" altLang="en-US" sz="1600" dirty="0"/>
                <a:t>의 개념을 깊이 이해하고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실습을 통해 각 모델이 실제 데이터에서 어떻게 적용되는지를 경험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2201330-130D-C8EF-64F8-3E6E297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852" y="2421507"/>
            <a:ext cx="2457316" cy="18429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2800DD-86C0-B926-A46A-B9BEEBBB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852" y="4527033"/>
            <a:ext cx="2633503" cy="10188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720B2CA-A347-2805-ECA1-C8C319309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583" y="2421507"/>
            <a:ext cx="1378316" cy="31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10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22EC5-56A2-CB98-EA15-EF4FCE52D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76D6BE-A2A3-E761-A558-4F7BFC222852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A9C516-9C72-1E1D-B2B2-0440FDD91CCB}"/>
              </a:ext>
            </a:extLst>
          </p:cNvPr>
          <p:cNvGrpSpPr/>
          <p:nvPr/>
        </p:nvGrpSpPr>
        <p:grpSpPr>
          <a:xfrm>
            <a:off x="346386" y="279705"/>
            <a:ext cx="3890892" cy="630941"/>
            <a:chOff x="130486" y="84667"/>
            <a:chExt cx="3890892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B1C7DA-3DFD-061D-DA71-CC68736458B1}"/>
                </a:ext>
              </a:extLst>
            </p:cNvPr>
            <p:cNvSpPr txBox="1"/>
            <p:nvPr/>
          </p:nvSpPr>
          <p:spPr>
            <a:xfrm>
              <a:off x="130486" y="84667"/>
              <a:ext cx="688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Part.2.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46B2A2-3482-5839-92A6-4BE3E38EE6B8}"/>
                </a:ext>
              </a:extLst>
            </p:cNvPr>
            <p:cNvSpPr txBox="1"/>
            <p:nvPr/>
          </p:nvSpPr>
          <p:spPr>
            <a:xfrm>
              <a:off x="863141" y="130833"/>
              <a:ext cx="31582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6</a:t>
              </a:r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 </a:t>
              </a:r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– </a:t>
              </a:r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확산 모델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7ADE30-6B2B-99EB-C8E3-9768B57854BB}"/>
              </a:ext>
            </a:extLst>
          </p:cNvPr>
          <p:cNvGrpSpPr/>
          <p:nvPr/>
        </p:nvGrpSpPr>
        <p:grpSpPr>
          <a:xfrm>
            <a:off x="346386" y="1332171"/>
            <a:ext cx="7031051" cy="789319"/>
            <a:chOff x="346386" y="1413794"/>
            <a:chExt cx="7161319" cy="7893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241BE-FB7F-8970-4D92-16F289FCB9F9}"/>
                </a:ext>
              </a:extLst>
            </p:cNvPr>
            <p:cNvSpPr txBox="1"/>
            <p:nvPr/>
          </p:nvSpPr>
          <p:spPr>
            <a:xfrm>
              <a:off x="346386" y="141379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목표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B27883-243A-4E3D-0FAF-46F996B1F89A}"/>
                </a:ext>
              </a:extLst>
            </p:cNvPr>
            <p:cNvSpPr txBox="1"/>
            <p:nvPr/>
          </p:nvSpPr>
          <p:spPr>
            <a:xfrm>
              <a:off x="346386" y="1813904"/>
              <a:ext cx="7161319" cy="38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/>
                <a:t>DDPM</a:t>
              </a:r>
              <a:r>
                <a:rPr lang="ko-KR" altLang="en-US" sz="1600" dirty="0"/>
                <a:t>의 구조와 특성을 학습한다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875313-0154-7F41-5196-2573F7A2795B}"/>
              </a:ext>
            </a:extLst>
          </p:cNvPr>
          <p:cNvGrpSpPr/>
          <p:nvPr/>
        </p:nvGrpSpPr>
        <p:grpSpPr>
          <a:xfrm>
            <a:off x="346386" y="2259648"/>
            <a:ext cx="7031051" cy="2709845"/>
            <a:chOff x="346386" y="2992225"/>
            <a:chExt cx="7031051" cy="27098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A9286-7498-E326-D95B-70BC4C136F21}"/>
                </a:ext>
              </a:extLst>
            </p:cNvPr>
            <p:cNvSpPr txBox="1"/>
            <p:nvPr/>
          </p:nvSpPr>
          <p:spPr>
            <a:xfrm>
              <a:off x="346386" y="2992225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내용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CF90A7-B669-5678-EB47-7B9DCE243D75}"/>
                </a:ext>
              </a:extLst>
            </p:cNvPr>
            <p:cNvSpPr txBox="1"/>
            <p:nvPr/>
          </p:nvSpPr>
          <p:spPr>
            <a:xfrm>
              <a:off x="346386" y="3392335"/>
              <a:ext cx="7031051" cy="230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1600" dirty="0"/>
                <a:t>확산모델은 이미지 생성 과정에서 노이즈를 점진적으로 추가한 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다시 샘플링을 통해 그 노이즈를 제거하여 고품질의 이미지를 생성하는 방식으로 작동 확산 과정은 원래의 데이터 분포를 점차적으로 변형하여 단순한 분포로 바꾸는 과정을 포함하며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반대로 </a:t>
              </a:r>
              <a:r>
                <a:rPr lang="ko-KR" altLang="en-US" sz="1600" dirty="0" err="1"/>
                <a:t>역확산</a:t>
              </a:r>
              <a:r>
                <a:rPr lang="ko-KR" altLang="en-US" sz="1600" dirty="0"/>
                <a:t> 과정에서는 노이즈가 있는 데이터를 원래의 데이터로 복원하는 과정을 따름</a:t>
              </a:r>
            </a:p>
            <a:p>
              <a:r>
                <a:rPr lang="en-US" altLang="ko-KR" sz="1600" dirty="0"/>
                <a:t>DDPM</a:t>
              </a:r>
              <a:r>
                <a:rPr lang="ko-KR" altLang="en-US" sz="1600" dirty="0"/>
                <a:t>의 성능은 이미지 품질 뿐만 아니라 현실성을 고려했을 때 기존 </a:t>
              </a:r>
              <a:r>
                <a:rPr lang="en-US" altLang="ko-KR" sz="1600" dirty="0"/>
                <a:t>GAN </a:t>
              </a:r>
              <a:r>
                <a:rPr lang="ko-KR" altLang="en-US" sz="1600" dirty="0"/>
                <a:t>및 </a:t>
              </a:r>
              <a:r>
                <a:rPr lang="en-US" altLang="ko-KR" sz="1600" dirty="0"/>
                <a:t>VAE</a:t>
              </a:r>
              <a:r>
                <a:rPr lang="ko-KR" altLang="en-US" sz="1600" dirty="0"/>
                <a:t>와 비교하였고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실험 결과 그 장점이 더욱 두드러짐을 알 수 있었음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A423EA-23AB-BB82-A90E-16CD0F117F0C}"/>
              </a:ext>
            </a:extLst>
          </p:cNvPr>
          <p:cNvGrpSpPr/>
          <p:nvPr/>
        </p:nvGrpSpPr>
        <p:grpSpPr>
          <a:xfrm>
            <a:off x="346386" y="5046117"/>
            <a:ext cx="7031051" cy="1749582"/>
            <a:chOff x="346386" y="5370876"/>
            <a:chExt cx="7031051" cy="17495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DDC1C5-871A-5715-1D85-95D62B244DC4}"/>
                </a:ext>
              </a:extLst>
            </p:cNvPr>
            <p:cNvSpPr txBox="1"/>
            <p:nvPr/>
          </p:nvSpPr>
          <p:spPr>
            <a:xfrm>
              <a:off x="346386" y="5370876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팀 성찰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3CF2BF-4FE7-1052-575A-3577A593B04F}"/>
                </a:ext>
              </a:extLst>
            </p:cNvPr>
            <p:cNvSpPr txBox="1"/>
            <p:nvPr/>
          </p:nvSpPr>
          <p:spPr>
            <a:xfrm>
              <a:off x="346387" y="5770986"/>
              <a:ext cx="7031050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/>
                <a:t>DDPM</a:t>
              </a:r>
              <a:r>
                <a:rPr lang="ko-KR" altLang="en-US" sz="1600" dirty="0"/>
                <a:t>의 개념을 깊이 이해하고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실습을 통해 실제 데이터에서 이미지 생성 과정이 어떻게 </a:t>
              </a:r>
              <a:r>
                <a:rPr lang="ko-KR" altLang="en-US" sz="1600" dirty="0" err="1"/>
                <a:t>적용되는지경험</a:t>
              </a:r>
              <a:endParaRPr lang="ko-KR" altLang="en-US" sz="1600" dirty="0"/>
            </a:p>
            <a:p>
              <a:r>
                <a:rPr lang="ko-KR" altLang="en-US" sz="1600" dirty="0"/>
                <a:t>특히</a:t>
              </a:r>
              <a:r>
                <a:rPr lang="en-US" altLang="ko-KR" sz="1600" dirty="0"/>
                <a:t>, DDPM</a:t>
              </a:r>
              <a:r>
                <a:rPr lang="ko-KR" altLang="en-US" sz="1600" dirty="0"/>
                <a:t>의 특징을 기존 모델과 비교하며 다양한 의견과 자료를 통해 새로운 아이디어를 얻는 계기가 됨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804CE8C-35ED-7F70-242D-D2FBA375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123" y="2754263"/>
            <a:ext cx="2399063" cy="13494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9934B2-C32D-15FB-87D0-A5CACE5B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26" y="2754263"/>
            <a:ext cx="2159237" cy="33989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0CF5ABC-3430-9DE6-737D-5BBCBF1D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123" y="4208480"/>
            <a:ext cx="2399723" cy="10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1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79EF-87A8-50A8-45B1-C3E259F5D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9B6837-77B5-4D73-C9C9-39E10D7A6D32}"/>
              </a:ext>
            </a:extLst>
          </p:cNvPr>
          <p:cNvSpPr/>
          <p:nvPr/>
        </p:nvSpPr>
        <p:spPr>
          <a:xfrm>
            <a:off x="0" y="-3577"/>
            <a:ext cx="6096000" cy="6858000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80A46B1-5884-5731-831D-586E1CD6B6C8}"/>
              </a:ext>
            </a:extLst>
          </p:cNvPr>
          <p:cNvCxnSpPr>
            <a:cxnSpLocks/>
          </p:cNvCxnSpPr>
          <p:nvPr/>
        </p:nvCxnSpPr>
        <p:spPr>
          <a:xfrm>
            <a:off x="933812" y="2603500"/>
            <a:ext cx="42283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DE4A6F-536E-5B4D-278F-03102F25B6D9}"/>
              </a:ext>
            </a:extLst>
          </p:cNvPr>
          <p:cNvGrpSpPr/>
          <p:nvPr/>
        </p:nvGrpSpPr>
        <p:grpSpPr>
          <a:xfrm>
            <a:off x="1121030" y="2967336"/>
            <a:ext cx="1781257" cy="923329"/>
            <a:chOff x="1142475" y="2455324"/>
            <a:chExt cx="1781257" cy="923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72CC54-8EC1-BC0E-F317-D957CA05E53B}"/>
                </a:ext>
              </a:extLst>
            </p:cNvPr>
            <p:cNvSpPr txBox="1"/>
            <p:nvPr/>
          </p:nvSpPr>
          <p:spPr>
            <a:xfrm>
              <a:off x="1142475" y="2455324"/>
              <a:ext cx="808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Part 3.</a:t>
              </a:r>
              <a:endParaRPr lang="ko-KR" altLang="en-US" sz="1600" dirty="0"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BBF2E-9F80-901D-2BD6-F80ACCE0025F}"/>
                </a:ext>
              </a:extLst>
            </p:cNvPr>
            <p:cNvSpPr txBox="1"/>
            <p:nvPr/>
          </p:nvSpPr>
          <p:spPr>
            <a:xfrm>
              <a:off x="1142475" y="2793878"/>
              <a:ext cx="1781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3200"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활동 결과</a:t>
              </a:r>
              <a:endParaRPr lang="ko-KR" altLang="en-US" sz="3200" dirty="0"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713765C-0ACB-5F99-D035-D397CB5CCB49}"/>
              </a:ext>
            </a:extLst>
          </p:cNvPr>
          <p:cNvCxnSpPr>
            <a:cxnSpLocks/>
          </p:cNvCxnSpPr>
          <p:nvPr/>
        </p:nvCxnSpPr>
        <p:spPr>
          <a:xfrm>
            <a:off x="933812" y="4254500"/>
            <a:ext cx="42283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01CAB91-99C8-BF62-C215-DA14CC2195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4518" b="11404"/>
          <a:stretch/>
        </p:blipFill>
        <p:spPr>
          <a:xfrm>
            <a:off x="6096001" y="0"/>
            <a:ext cx="6096000" cy="68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3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B167F-3065-C8C0-CD2A-9706EB07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8E831B-E1DD-0C9D-11BF-52618C71413C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FA18B99-A5AA-D768-5947-3EC44CC4FFDC}"/>
              </a:ext>
            </a:extLst>
          </p:cNvPr>
          <p:cNvGrpSpPr/>
          <p:nvPr/>
        </p:nvGrpSpPr>
        <p:grpSpPr>
          <a:xfrm>
            <a:off x="346386" y="279705"/>
            <a:ext cx="2513912" cy="630941"/>
            <a:chOff x="130486" y="84667"/>
            <a:chExt cx="2513912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35D980-59DF-E797-5408-AEF29646B387}"/>
                </a:ext>
              </a:extLst>
            </p:cNvPr>
            <p:cNvSpPr txBox="1"/>
            <p:nvPr/>
          </p:nvSpPr>
          <p:spPr>
            <a:xfrm>
              <a:off x="130486" y="84667"/>
              <a:ext cx="688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Part.3.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E1EF48-793E-C4FC-3E2A-294EC762B9BA}"/>
                </a:ext>
              </a:extLst>
            </p:cNvPr>
            <p:cNvSpPr txBox="1"/>
            <p:nvPr/>
          </p:nvSpPr>
          <p:spPr>
            <a:xfrm>
              <a:off x="863141" y="130833"/>
              <a:ext cx="1781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활동 결과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0316E05-6B8A-CFD2-9BBC-F80494DA86ED}"/>
              </a:ext>
            </a:extLst>
          </p:cNvPr>
          <p:cNvGrpSpPr/>
          <p:nvPr/>
        </p:nvGrpSpPr>
        <p:grpSpPr>
          <a:xfrm>
            <a:off x="350236" y="1406570"/>
            <a:ext cx="4457530" cy="5214903"/>
            <a:chOff x="145415" y="1494650"/>
            <a:chExt cx="4457530" cy="52149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3E1D312-F496-4D7D-F66F-C6A9D8BD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8505"/>
            <a:stretch/>
          </p:blipFill>
          <p:spPr>
            <a:xfrm>
              <a:off x="3079116" y="1494650"/>
              <a:ext cx="1523829" cy="274219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9CB45E-B701-F204-D0C5-F44FFFE53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15" y="4213870"/>
              <a:ext cx="4457530" cy="2495683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68F6C29-A2C9-469D-7D66-C35B6C19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415" y="1494650"/>
              <a:ext cx="2933700" cy="274219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D3AFFD-940A-C3E1-1C2F-AED3B5E05E2E}"/>
              </a:ext>
            </a:extLst>
          </p:cNvPr>
          <p:cNvGrpSpPr/>
          <p:nvPr/>
        </p:nvGrpSpPr>
        <p:grpSpPr>
          <a:xfrm>
            <a:off x="5273432" y="2181921"/>
            <a:ext cx="6568332" cy="3664200"/>
            <a:chOff x="5068611" y="1897989"/>
            <a:chExt cx="6568332" cy="36642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006DFFF-B490-B0A3-3B01-A365B2FC90DB}"/>
                </a:ext>
              </a:extLst>
            </p:cNvPr>
            <p:cNvGrpSpPr/>
            <p:nvPr/>
          </p:nvGrpSpPr>
          <p:grpSpPr>
            <a:xfrm>
              <a:off x="5068611" y="1897989"/>
              <a:ext cx="6568332" cy="1546642"/>
              <a:chOff x="346386" y="1413794"/>
              <a:chExt cx="6568332" cy="154664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0B061-58BF-CF53-C423-CEBBF489589D}"/>
                  </a:ext>
                </a:extLst>
              </p:cNvPr>
              <p:cNvSpPr txBox="1"/>
              <p:nvPr/>
            </p:nvSpPr>
            <p:spPr>
              <a:xfrm>
                <a:off x="346386" y="1413794"/>
                <a:ext cx="37818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3000">
                    <a:solidFill>
                      <a:schemeClr val="bg1"/>
                    </a:solidFill>
                    <a:latin typeface="ONE 모바일고딕 Regular" panose="00000500000000000000" pitchFamily="2" charset="-127"/>
                    <a:ea typeface="ONE 모바일고딕 Regular" panose="00000500000000000000" pitchFamily="2" charset="-127"/>
                    <a:cs typeface="함초롬바탕" panose="02030604000101010101" pitchFamily="18" charset="-128"/>
                  </a:defRPr>
                </a:lvl1pPr>
              </a:lstStyle>
              <a:p>
                <a:pPr algn="l"/>
                <a:r>
                  <a:rPr lang="ko-KR" altLang="en-US" sz="2000" dirty="0">
                    <a:solidFill>
                      <a:srgbClr val="203859"/>
                    </a:solidFill>
                    <a:latin typeface="나눔스퀘어라운드 Bold" panose="020B0600000101010101" pitchFamily="34" charset="-127"/>
                    <a:ea typeface="나눔스퀘어라운드 Bold" panose="020B0600000101010101" pitchFamily="34" charset="-127"/>
                  </a:rPr>
                  <a:t>이미지 생성 기술에 대한 이론 학습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295CDE-E016-02DD-35C7-46FDD07C45C2}"/>
                  </a:ext>
                </a:extLst>
              </p:cNvPr>
              <p:cNvSpPr txBox="1"/>
              <p:nvPr/>
            </p:nvSpPr>
            <p:spPr>
              <a:xfrm>
                <a:off x="346386" y="1813904"/>
                <a:ext cx="6568332" cy="114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defRPr>
                    <a:solidFill>
                      <a:srgbClr val="203859"/>
                    </a:solidFill>
                    <a:latin typeface="나눔스퀘어라운드 Regular" panose="020B0600000101010101" pitchFamily="34" charset="-127"/>
                    <a:ea typeface="나눔스퀘어라운드 Regular" panose="020B0600000101010101" pitchFamily="34" charset="-127"/>
                    <a:cs typeface="함초롬바탕" panose="02030604000101010101" pitchFamily="18" charset="-128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dirty="0"/>
                  <a:t>「만들면서 배우는 생성 </a:t>
                </a:r>
                <a:r>
                  <a:rPr lang="en-US" altLang="ko-KR" dirty="0"/>
                  <a:t>AI</a:t>
                </a:r>
                <a:r>
                  <a:rPr lang="ko-KR" altLang="en-US" dirty="0"/>
                  <a:t>」 교재 내용을 팀원들과 분담하여 자신이 </a:t>
                </a:r>
                <a:br>
                  <a:rPr lang="en-US" altLang="ko-KR" dirty="0"/>
                </a:br>
                <a:r>
                  <a:rPr lang="ko-KR" altLang="en-US" dirty="0"/>
                  <a:t>맡은 부분에 대해 발표 자료를 준비하고 지식을 공유하며 해당 분야에 대한 이해 심화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5A8A396-1F12-A081-B92B-0965E3793376}"/>
                </a:ext>
              </a:extLst>
            </p:cNvPr>
            <p:cNvGrpSpPr/>
            <p:nvPr/>
          </p:nvGrpSpPr>
          <p:grpSpPr>
            <a:xfrm>
              <a:off x="5068611" y="4015547"/>
              <a:ext cx="6568332" cy="1546642"/>
              <a:chOff x="346386" y="1413794"/>
              <a:chExt cx="6568332" cy="154664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1703A1-FB98-2A08-FF40-0FF108EC53F5}"/>
                  </a:ext>
                </a:extLst>
              </p:cNvPr>
              <p:cNvSpPr txBox="1"/>
              <p:nvPr/>
            </p:nvSpPr>
            <p:spPr>
              <a:xfrm>
                <a:off x="346386" y="1413794"/>
                <a:ext cx="36968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3000">
                    <a:solidFill>
                      <a:schemeClr val="bg1"/>
                    </a:solidFill>
                    <a:latin typeface="ONE 모바일고딕 Regular" panose="00000500000000000000" pitchFamily="2" charset="-127"/>
                    <a:ea typeface="ONE 모바일고딕 Regular" panose="00000500000000000000" pitchFamily="2" charset="-127"/>
                    <a:cs typeface="함초롬바탕" panose="02030604000101010101" pitchFamily="18" charset="-128"/>
                  </a:defRPr>
                </a:lvl1pPr>
              </a:lstStyle>
              <a:p>
                <a:pPr algn="l"/>
                <a:r>
                  <a:rPr lang="ko-KR" altLang="en-US" sz="2000" dirty="0" err="1">
                    <a:solidFill>
                      <a:srgbClr val="203859"/>
                    </a:solidFill>
                    <a:latin typeface="나눔스퀘어라운드 Bold" panose="020B0600000101010101" pitchFamily="34" charset="-127"/>
                    <a:ea typeface="나눔스퀘어라운드 Bold" panose="020B0600000101010101" pitchFamily="34" charset="-127"/>
                  </a:rPr>
                  <a:t>딥러닝은</a:t>
                </a:r>
                <a:r>
                  <a:rPr lang="ko-KR" altLang="en-US" sz="2000" dirty="0">
                    <a:solidFill>
                      <a:srgbClr val="203859"/>
                    </a:solidFill>
                    <a:latin typeface="나눔스퀘어라운드 Bold" panose="020B0600000101010101" pitchFamily="34" charset="-127"/>
                    <a:ea typeface="나눔스퀘어라운드 Bold" panose="020B0600000101010101" pitchFamily="34" charset="-127"/>
                  </a:rPr>
                  <a:t> 처음이라 팀의 활동 </a:t>
                </a:r>
                <a:r>
                  <a:rPr lang="en-US" altLang="ko-KR" sz="2000" dirty="0">
                    <a:solidFill>
                      <a:srgbClr val="203859"/>
                    </a:solidFill>
                    <a:latin typeface="나눔스퀘어라운드 Bold" panose="020B0600000101010101" pitchFamily="34" charset="-127"/>
                    <a:ea typeface="나눔스퀘어라운드 Bold" panose="020B0600000101010101" pitchFamily="34" charset="-127"/>
                  </a:rPr>
                  <a:t>Tip!</a:t>
                </a:r>
                <a:endParaRPr lang="ko-KR" altLang="en-US" sz="20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6AF632-C6CC-8664-9BB7-BBAC562DEB46}"/>
                  </a:ext>
                </a:extLst>
              </p:cNvPr>
              <p:cNvSpPr txBox="1"/>
              <p:nvPr/>
            </p:nvSpPr>
            <p:spPr>
              <a:xfrm>
                <a:off x="346386" y="1813904"/>
                <a:ext cx="6568332" cy="114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defRPr>
                    <a:solidFill>
                      <a:srgbClr val="203859"/>
                    </a:solidFill>
                    <a:latin typeface="나눔스퀘어라운드 Regular" panose="020B0600000101010101" pitchFamily="34" charset="-127"/>
                    <a:ea typeface="나눔스퀘어라운드 Regular" panose="020B0600000101010101" pitchFamily="34" charset="-127"/>
                    <a:cs typeface="함초롬바탕" panose="02030604000101010101" pitchFamily="18" charset="-128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dirty="0"/>
                  <a:t>발표 자료 및 관련된 자료들을 </a:t>
                </a:r>
                <a:r>
                  <a:rPr lang="ko-KR" altLang="en-US" dirty="0" err="1"/>
                  <a:t>노션에</a:t>
                </a:r>
                <a:r>
                  <a:rPr lang="ko-KR" altLang="en-US" dirty="0"/>
                  <a:t> 업로드하여 팀원들과 공유</a:t>
                </a:r>
              </a:p>
              <a:p>
                <a:pPr marL="0" indent="0">
                  <a:buNone/>
                </a:pPr>
                <a:r>
                  <a:rPr lang="ko-KR" altLang="en-US" dirty="0"/>
                  <a:t>단순히 교재의 내용을 넘어서 학습 이해를 돕기 위한 추가적인 배경 지식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영상 공유 및 논문 리뷰 진행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964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CBD7-31A3-C4A6-54FA-6D9B9CCA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E51BCA-3012-ABAC-E001-01EBE72ABF6C}"/>
              </a:ext>
            </a:extLst>
          </p:cNvPr>
          <p:cNvSpPr/>
          <p:nvPr/>
        </p:nvSpPr>
        <p:spPr>
          <a:xfrm>
            <a:off x="0" y="-3577"/>
            <a:ext cx="6096000" cy="6858000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D40CAB-C9F4-B32C-4930-736A2C8FAFDD}"/>
              </a:ext>
            </a:extLst>
          </p:cNvPr>
          <p:cNvCxnSpPr>
            <a:cxnSpLocks/>
          </p:cNvCxnSpPr>
          <p:nvPr/>
        </p:nvCxnSpPr>
        <p:spPr>
          <a:xfrm>
            <a:off x="933812" y="2603500"/>
            <a:ext cx="42283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D3E6E9-F136-BCE6-60F1-1D95098DDCFD}"/>
              </a:ext>
            </a:extLst>
          </p:cNvPr>
          <p:cNvGrpSpPr/>
          <p:nvPr/>
        </p:nvGrpSpPr>
        <p:grpSpPr>
          <a:xfrm>
            <a:off x="1121029" y="2967336"/>
            <a:ext cx="1781259" cy="923329"/>
            <a:chOff x="1142474" y="2455324"/>
            <a:chExt cx="1781259" cy="923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58DB9C-06B8-4B90-DA15-1652F5AEAD0E}"/>
                </a:ext>
              </a:extLst>
            </p:cNvPr>
            <p:cNvSpPr txBox="1"/>
            <p:nvPr/>
          </p:nvSpPr>
          <p:spPr>
            <a:xfrm>
              <a:off x="1142474" y="2455324"/>
              <a:ext cx="808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Part 4.</a:t>
              </a:r>
              <a:endParaRPr lang="ko-KR" altLang="en-US" sz="1600" dirty="0"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B53633-84C3-7110-1ACC-57D68AF61E46}"/>
                </a:ext>
              </a:extLst>
            </p:cNvPr>
            <p:cNvSpPr txBox="1"/>
            <p:nvPr/>
          </p:nvSpPr>
          <p:spPr>
            <a:xfrm>
              <a:off x="1142476" y="2793878"/>
              <a:ext cx="1781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3200" dirty="0"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활동 후기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30C0B2F-EFE5-9C3E-A3F0-16EA358E5682}"/>
              </a:ext>
            </a:extLst>
          </p:cNvPr>
          <p:cNvCxnSpPr>
            <a:cxnSpLocks/>
          </p:cNvCxnSpPr>
          <p:nvPr/>
        </p:nvCxnSpPr>
        <p:spPr>
          <a:xfrm>
            <a:off x="933812" y="4254500"/>
            <a:ext cx="42283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C2AF086-6606-E054-A57E-95BE5ECACB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58" r="2738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7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37B27-A59F-0D12-66FE-2629196EA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E6083A-38C7-F1C0-A920-6798EA4E92B8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BFE1C5-1321-F6A6-9C39-361AAFEAFC8F}"/>
              </a:ext>
            </a:extLst>
          </p:cNvPr>
          <p:cNvGrpSpPr/>
          <p:nvPr/>
        </p:nvGrpSpPr>
        <p:grpSpPr>
          <a:xfrm>
            <a:off x="346386" y="279705"/>
            <a:ext cx="2513912" cy="630941"/>
            <a:chOff x="130486" y="84667"/>
            <a:chExt cx="2513912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9EE9AF-4768-69C9-929E-52D8BCE37251}"/>
                </a:ext>
              </a:extLst>
            </p:cNvPr>
            <p:cNvSpPr txBox="1"/>
            <p:nvPr/>
          </p:nvSpPr>
          <p:spPr>
            <a:xfrm>
              <a:off x="130486" y="84667"/>
              <a:ext cx="688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Part.4.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1D01A1-59E9-B88D-996E-08046CC56607}"/>
                </a:ext>
              </a:extLst>
            </p:cNvPr>
            <p:cNvSpPr txBox="1"/>
            <p:nvPr/>
          </p:nvSpPr>
          <p:spPr>
            <a:xfrm>
              <a:off x="863141" y="130833"/>
              <a:ext cx="1781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활동 후기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A9C5EC-288E-6758-5F7A-C34CCA281256}"/>
              </a:ext>
            </a:extLst>
          </p:cNvPr>
          <p:cNvGrpSpPr/>
          <p:nvPr/>
        </p:nvGrpSpPr>
        <p:grpSpPr>
          <a:xfrm>
            <a:off x="230343" y="1996625"/>
            <a:ext cx="11731314" cy="2127197"/>
            <a:chOff x="230343" y="1479603"/>
            <a:chExt cx="11731314" cy="21271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DBBDC7-6FA6-ED9E-4E60-BE280D6B99AB}"/>
                </a:ext>
              </a:extLst>
            </p:cNvPr>
            <p:cNvSpPr txBox="1"/>
            <p:nvPr/>
          </p:nvSpPr>
          <p:spPr>
            <a:xfrm>
              <a:off x="439893" y="1881935"/>
              <a:ext cx="11312214" cy="150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pPr marL="0" indent="0">
                <a:buNone/>
              </a:pPr>
              <a:r>
                <a:rPr lang="ko-KR" altLang="en-US" dirty="0"/>
                <a:t>이번 ‘</a:t>
              </a:r>
              <a:r>
                <a:rPr lang="ko-KR" altLang="en-US" dirty="0" err="1"/>
                <a:t>딥러닝은</a:t>
              </a:r>
              <a:r>
                <a:rPr lang="ko-KR" altLang="en-US" dirty="0"/>
                <a:t> 처음이라’ 스터디를 통해 생성형 모델의 기본 원리와 활용 사례를 심도 있게 학습할 수 있었습니다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특히</a:t>
              </a:r>
              <a:r>
                <a:rPr lang="en-US" altLang="ko-KR" dirty="0"/>
                <a:t>, </a:t>
              </a:r>
              <a:r>
                <a:rPr lang="ko-KR" altLang="en-US" dirty="0"/>
                <a:t>팀원들과 함께 논문을 정리하고 발표하면서 생긴 토론의 기회가 큰 도움이 되었습니다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이러한 과정을 통해 개념에 대한 </a:t>
              </a:r>
              <a:r>
                <a:rPr lang="ko-KR" altLang="en-US" dirty="0" err="1"/>
                <a:t>이해뿐</a:t>
              </a:r>
              <a:r>
                <a:rPr lang="ko-KR" altLang="en-US" dirty="0"/>
                <a:t> 아니라 실제 응용 가능성까지 탐구할 수 있었습니다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앞으로 더 복잡한 딥러닝 과제에도 자신감을 가지고 접근할 수 있을 것 같습니다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83F6B4E-8932-6EBB-71D3-CF8DC60BD3D8}"/>
                </a:ext>
              </a:extLst>
            </p:cNvPr>
            <p:cNvSpPr/>
            <p:nvPr/>
          </p:nvSpPr>
          <p:spPr>
            <a:xfrm>
              <a:off x="230343" y="1663700"/>
              <a:ext cx="11731314" cy="1943100"/>
            </a:xfrm>
            <a:prstGeom prst="rect">
              <a:avLst/>
            </a:prstGeom>
            <a:noFill/>
            <a:ln w="28575">
              <a:solidFill>
                <a:srgbClr val="2038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95987E-5C6D-6F22-BEC6-152A2AFB3F91}"/>
                </a:ext>
              </a:extLst>
            </p:cNvPr>
            <p:cNvSpPr txBox="1"/>
            <p:nvPr/>
          </p:nvSpPr>
          <p:spPr>
            <a:xfrm>
              <a:off x="382743" y="1479603"/>
              <a:ext cx="8867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2000" dirty="0" err="1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오유석</a:t>
              </a:r>
              <a:endParaRPr lang="ko-KR" altLang="en-US" sz="20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57A58C-19D6-3042-B2FD-B1F17324D8AE}"/>
              </a:ext>
            </a:extLst>
          </p:cNvPr>
          <p:cNvGrpSpPr/>
          <p:nvPr/>
        </p:nvGrpSpPr>
        <p:grpSpPr>
          <a:xfrm>
            <a:off x="230343" y="4368922"/>
            <a:ext cx="11731314" cy="1682803"/>
            <a:chOff x="230343" y="3790897"/>
            <a:chExt cx="11731314" cy="168280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FD1E44-1539-957F-CC2B-A4FE70EE4113}"/>
                </a:ext>
              </a:extLst>
            </p:cNvPr>
            <p:cNvSpPr txBox="1"/>
            <p:nvPr/>
          </p:nvSpPr>
          <p:spPr>
            <a:xfrm>
              <a:off x="439893" y="4193229"/>
              <a:ext cx="11312214" cy="114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pPr marL="0" indent="0">
                <a:buNone/>
              </a:pPr>
              <a:r>
                <a:rPr lang="ko-KR" altLang="en-US" dirty="0"/>
                <a:t>이 스터디에서 딥러닝 생성형 모델의 구조와 구현에 대한 이해도를 높일 수 있었습니다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팀원들과 함께 진행된 코드 실습을 통해 기존에 학습한 이론을 실질적으로 적용하며 프로젝트를 완성해 나갔습니다</a:t>
              </a:r>
              <a:r>
                <a:rPr lang="en-US" altLang="ko-KR" dirty="0"/>
                <a:t>. </a:t>
              </a:r>
              <a:r>
                <a:rPr lang="ko-KR" altLang="en-US" dirty="0"/>
                <a:t>이러한 협업 경험은 단순히 모델 학습에 그치지 않고</a:t>
              </a:r>
              <a:r>
                <a:rPr lang="en-US" altLang="ko-KR" dirty="0"/>
                <a:t>, </a:t>
              </a:r>
              <a:r>
                <a:rPr lang="ko-KR" altLang="en-US" dirty="0"/>
                <a:t>문제 해결 역량을 크게 향상시켜 주었습니다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B0B901-449F-4BD5-DB36-787755C94A62}"/>
                </a:ext>
              </a:extLst>
            </p:cNvPr>
            <p:cNvSpPr/>
            <p:nvPr/>
          </p:nvSpPr>
          <p:spPr>
            <a:xfrm>
              <a:off x="230343" y="3974994"/>
              <a:ext cx="11731314" cy="1498706"/>
            </a:xfrm>
            <a:prstGeom prst="rect">
              <a:avLst/>
            </a:prstGeom>
            <a:noFill/>
            <a:ln w="28575">
              <a:solidFill>
                <a:srgbClr val="2038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A5B528-23B1-B9CC-36DF-CE2026F8DAB8}"/>
                </a:ext>
              </a:extLst>
            </p:cNvPr>
            <p:cNvSpPr txBox="1"/>
            <p:nvPr/>
          </p:nvSpPr>
          <p:spPr>
            <a:xfrm>
              <a:off x="382743" y="3790897"/>
              <a:ext cx="8867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20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이호영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2934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2EBCF-905C-996E-EED5-3D080385E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701E13-0619-7B9B-AF9B-85649F02E25C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89959C-9FD2-A6EE-F3F3-8B1A9DFB3F6F}"/>
              </a:ext>
            </a:extLst>
          </p:cNvPr>
          <p:cNvGrpSpPr/>
          <p:nvPr/>
        </p:nvGrpSpPr>
        <p:grpSpPr>
          <a:xfrm>
            <a:off x="346386" y="279705"/>
            <a:ext cx="2513912" cy="630941"/>
            <a:chOff x="130486" y="84667"/>
            <a:chExt cx="2513912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856B7B-2516-CE28-1F39-741949934DF6}"/>
                </a:ext>
              </a:extLst>
            </p:cNvPr>
            <p:cNvSpPr txBox="1"/>
            <p:nvPr/>
          </p:nvSpPr>
          <p:spPr>
            <a:xfrm>
              <a:off x="130486" y="84667"/>
              <a:ext cx="688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Part.4.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F30A9D-AC06-7432-83EE-C91476BC35AD}"/>
                </a:ext>
              </a:extLst>
            </p:cNvPr>
            <p:cNvSpPr txBox="1"/>
            <p:nvPr/>
          </p:nvSpPr>
          <p:spPr>
            <a:xfrm>
              <a:off x="863141" y="130833"/>
              <a:ext cx="1781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활동 후기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409338-F36A-A444-6671-82CE60BCD79D}"/>
              </a:ext>
            </a:extLst>
          </p:cNvPr>
          <p:cNvGrpSpPr/>
          <p:nvPr/>
        </p:nvGrpSpPr>
        <p:grpSpPr>
          <a:xfrm>
            <a:off x="230343" y="1331312"/>
            <a:ext cx="11731314" cy="1774080"/>
            <a:chOff x="230343" y="1285959"/>
            <a:chExt cx="11731314" cy="17740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296FAF-3955-93AD-A384-215DFCFBCC09}"/>
                </a:ext>
              </a:extLst>
            </p:cNvPr>
            <p:cNvSpPr txBox="1"/>
            <p:nvPr/>
          </p:nvSpPr>
          <p:spPr>
            <a:xfrm>
              <a:off x="439893" y="1688291"/>
              <a:ext cx="11312214" cy="114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pPr marL="0" indent="0">
                <a:buNone/>
              </a:pPr>
              <a:r>
                <a:rPr lang="ko-KR" altLang="en-US" dirty="0"/>
                <a:t>스터디 활동을 통해 기존에 접하지 못했던 고급 생성형 모델</a:t>
              </a:r>
              <a:r>
                <a:rPr lang="en-US" altLang="ko-KR" dirty="0"/>
                <a:t>(GAN, VAE </a:t>
              </a:r>
              <a:r>
                <a:rPr lang="ko-KR" altLang="en-US" dirty="0"/>
                <a:t>등</a:t>
              </a:r>
              <a:r>
                <a:rPr lang="en-US" altLang="ko-KR" dirty="0"/>
                <a:t>)</a:t>
              </a:r>
              <a:r>
                <a:rPr lang="ko-KR" altLang="en-US" dirty="0"/>
                <a:t>을 학습하며</a:t>
              </a:r>
              <a:r>
                <a:rPr lang="en-US" altLang="ko-KR" dirty="0"/>
                <a:t>, </a:t>
              </a:r>
              <a:r>
                <a:rPr lang="ko-KR" altLang="en-US" dirty="0"/>
                <a:t>새로운 분야에 대한 흥미를 키울 수 있었습니다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어려운 개념들을 함께 공부하며 팀원들과 아이디어를 교환하는 과정이 매우 유익했으며</a:t>
              </a:r>
              <a:r>
                <a:rPr lang="en-US" altLang="ko-KR" dirty="0"/>
                <a:t>, </a:t>
              </a:r>
              <a:r>
                <a:rPr lang="ko-KR" altLang="en-US" dirty="0"/>
                <a:t>특히 트랜스포머와 월드 모델에 대한 심화 학습은 앞으로의 연구와 학습 방향 설정에 많은 도움을 주었습니다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CE3810-5CE5-141E-08EE-823A7034E9A1}"/>
                </a:ext>
              </a:extLst>
            </p:cNvPr>
            <p:cNvSpPr/>
            <p:nvPr/>
          </p:nvSpPr>
          <p:spPr>
            <a:xfrm>
              <a:off x="230343" y="1470056"/>
              <a:ext cx="11731314" cy="1589983"/>
            </a:xfrm>
            <a:prstGeom prst="rect">
              <a:avLst/>
            </a:prstGeom>
            <a:noFill/>
            <a:ln w="28575">
              <a:solidFill>
                <a:srgbClr val="2038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3FEF2A-6CAB-14EE-05B7-CE03EF787751}"/>
                </a:ext>
              </a:extLst>
            </p:cNvPr>
            <p:cNvSpPr txBox="1"/>
            <p:nvPr/>
          </p:nvSpPr>
          <p:spPr>
            <a:xfrm>
              <a:off x="382743" y="1285959"/>
              <a:ext cx="8867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20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민유진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D86102-FC6A-9736-E835-BA5B50B2CA5A}"/>
              </a:ext>
            </a:extLst>
          </p:cNvPr>
          <p:cNvGrpSpPr/>
          <p:nvPr/>
        </p:nvGrpSpPr>
        <p:grpSpPr>
          <a:xfrm>
            <a:off x="230343" y="3236531"/>
            <a:ext cx="11731314" cy="1689047"/>
            <a:chOff x="230343" y="3225192"/>
            <a:chExt cx="11731314" cy="168904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2474AF-36F6-4CC9-0D6F-649CE58D0DC0}"/>
                </a:ext>
              </a:extLst>
            </p:cNvPr>
            <p:cNvSpPr txBox="1"/>
            <p:nvPr/>
          </p:nvSpPr>
          <p:spPr>
            <a:xfrm>
              <a:off x="439893" y="3627524"/>
              <a:ext cx="11312214" cy="114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pPr marL="0" indent="0">
                <a:buNone/>
              </a:pPr>
              <a:r>
                <a:rPr lang="ko-KR" altLang="en-US" dirty="0"/>
                <a:t>이번 ‘</a:t>
              </a:r>
              <a:r>
                <a:rPr lang="ko-KR" altLang="en-US" dirty="0" err="1"/>
                <a:t>딥러닝은</a:t>
              </a:r>
              <a:r>
                <a:rPr lang="ko-KR" altLang="en-US" dirty="0"/>
                <a:t> 처음이라’ 스터디는 딥러닝 생성형 모델의 심화 학습을 경험할 수 있는 좋은 기회였습니다</a:t>
              </a:r>
              <a:r>
                <a:rPr lang="en-US" altLang="ko-KR" dirty="0"/>
                <a:t>. </a:t>
              </a:r>
              <a:r>
                <a:rPr lang="ko-KR" altLang="en-US" dirty="0"/>
                <a:t>특히 데이터 처리 및 모델 최적화 과정에서 발생한 문제를 해결하며 한 단계 더 성장할 수 있었습니다</a:t>
              </a:r>
              <a:r>
                <a:rPr lang="en-US" altLang="ko-KR" dirty="0"/>
                <a:t>. </a:t>
              </a:r>
              <a:r>
                <a:rPr lang="ko-KR" altLang="en-US" dirty="0" err="1"/>
                <a:t>팀원들과의</a:t>
              </a:r>
              <a:r>
                <a:rPr lang="ko-KR" altLang="en-US" dirty="0"/>
                <a:t> 적극적인 논의와 실습 덕분에 학습 내용을 더욱 효과적으로 이해하고 응용할 수 있었습니다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D53388-46B5-96F5-68E4-8D141B68E8BF}"/>
                </a:ext>
              </a:extLst>
            </p:cNvPr>
            <p:cNvSpPr/>
            <p:nvPr/>
          </p:nvSpPr>
          <p:spPr>
            <a:xfrm>
              <a:off x="230343" y="3425247"/>
              <a:ext cx="11731314" cy="1488992"/>
            </a:xfrm>
            <a:prstGeom prst="rect">
              <a:avLst/>
            </a:prstGeom>
            <a:noFill/>
            <a:ln w="28575">
              <a:solidFill>
                <a:srgbClr val="2038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859F7E-AC66-1FA3-BD44-6062BF3CB2C2}"/>
                </a:ext>
              </a:extLst>
            </p:cNvPr>
            <p:cNvSpPr txBox="1"/>
            <p:nvPr/>
          </p:nvSpPr>
          <p:spPr>
            <a:xfrm>
              <a:off x="382743" y="3225192"/>
              <a:ext cx="8867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2000" dirty="0" err="1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정다훈</a:t>
              </a:r>
              <a:endParaRPr lang="ko-KR" altLang="en-US" sz="20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DE653F-39D1-7A30-2407-28B8FA3B38D0}"/>
              </a:ext>
            </a:extLst>
          </p:cNvPr>
          <p:cNvGrpSpPr/>
          <p:nvPr/>
        </p:nvGrpSpPr>
        <p:grpSpPr>
          <a:xfrm>
            <a:off x="230343" y="5027991"/>
            <a:ext cx="11731314" cy="1689047"/>
            <a:chOff x="230343" y="5114294"/>
            <a:chExt cx="11731314" cy="16890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9B4B90-296C-BE6E-4131-7F159900E7D2}"/>
                </a:ext>
              </a:extLst>
            </p:cNvPr>
            <p:cNvSpPr txBox="1"/>
            <p:nvPr/>
          </p:nvSpPr>
          <p:spPr>
            <a:xfrm>
              <a:off x="439893" y="5516626"/>
              <a:ext cx="11312214" cy="114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pPr marL="0" indent="0">
                <a:buNone/>
              </a:pPr>
              <a:r>
                <a:rPr lang="ko-KR" altLang="en-US" dirty="0"/>
                <a:t>이번 딥러닝 스터디를 통해 생성형 모델에 대해 학습하며 다양한 아키텍처를 이해할 수 있었습니다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팀원들과 함께 주제를 나누어 공부하고 실습하며 이론과 실습 간의 연결을 더욱 깊이 있게 만들 수 있었습니다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특히</a:t>
              </a:r>
              <a:r>
                <a:rPr lang="en-US" altLang="ko-KR" dirty="0"/>
                <a:t>, </a:t>
              </a:r>
              <a:r>
                <a:rPr lang="ko-KR" altLang="en-US" dirty="0"/>
                <a:t>생성형 모델에서 중요한 최적화 과정과 다양한 모델의 활용에 대해 실습을 통해 학습하며 문제 해결 능력을 향상시킬 수 있었습니다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811882-451B-E678-13EE-A41AB2D58AB3}"/>
                </a:ext>
              </a:extLst>
            </p:cNvPr>
            <p:cNvSpPr/>
            <p:nvPr/>
          </p:nvSpPr>
          <p:spPr>
            <a:xfrm>
              <a:off x="230343" y="5314349"/>
              <a:ext cx="11731314" cy="1488992"/>
            </a:xfrm>
            <a:prstGeom prst="rect">
              <a:avLst/>
            </a:prstGeom>
            <a:noFill/>
            <a:ln w="28575">
              <a:solidFill>
                <a:srgbClr val="2038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BE7DBA-27AD-6CFB-8F4A-EA64CE813BFF}"/>
                </a:ext>
              </a:extLst>
            </p:cNvPr>
            <p:cNvSpPr txBox="1"/>
            <p:nvPr/>
          </p:nvSpPr>
          <p:spPr>
            <a:xfrm>
              <a:off x="382743" y="5114294"/>
              <a:ext cx="8867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20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최예림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664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08D141-2C4A-AACE-4DED-FBF8D7678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70ED78C-2416-4A19-72F6-1F950D273962}"/>
              </a:ext>
            </a:extLst>
          </p:cNvPr>
          <p:cNvSpPr txBox="1"/>
          <p:nvPr/>
        </p:nvSpPr>
        <p:spPr>
          <a:xfrm>
            <a:off x="4104593" y="2921169"/>
            <a:ext cx="39828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  <a:cs typeface="함초롬바탕" panose="02030604000101010101" pitchFamily="18" charset="-128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라운드 Bold" panose="020B0600000101010101" pitchFamily="34" charset="-127"/>
              <a:ea typeface="나눔스퀘어라운드 Bold" panose="020B0600000101010101" pitchFamily="34" charset="-127"/>
              <a:cs typeface="함초롬바탕" panose="02030604000101010101" pitchFamily="18" charset="-128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4C3B988-6F6F-7539-32EC-7F4B9640B534}"/>
              </a:ext>
            </a:extLst>
          </p:cNvPr>
          <p:cNvCxnSpPr>
            <a:cxnSpLocks/>
          </p:cNvCxnSpPr>
          <p:nvPr/>
        </p:nvCxnSpPr>
        <p:spPr>
          <a:xfrm>
            <a:off x="2743923" y="2505643"/>
            <a:ext cx="6704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C9F3CC-52D6-0415-9279-3A206FAE521A}"/>
              </a:ext>
            </a:extLst>
          </p:cNvPr>
          <p:cNvCxnSpPr>
            <a:cxnSpLocks/>
          </p:cNvCxnSpPr>
          <p:nvPr/>
        </p:nvCxnSpPr>
        <p:spPr>
          <a:xfrm>
            <a:off x="2743923" y="4352357"/>
            <a:ext cx="6704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861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821505-792C-1F5E-0A46-4E564E60FDA3}"/>
              </a:ext>
            </a:extLst>
          </p:cNvPr>
          <p:cNvSpPr/>
          <p:nvPr/>
        </p:nvSpPr>
        <p:spPr>
          <a:xfrm>
            <a:off x="3441700" y="0"/>
            <a:ext cx="8750300" cy="6858000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88F48-5147-03CA-CE63-9CCA6FE28261}"/>
              </a:ext>
            </a:extLst>
          </p:cNvPr>
          <p:cNvSpPr txBox="1"/>
          <p:nvPr/>
        </p:nvSpPr>
        <p:spPr>
          <a:xfrm>
            <a:off x="285201" y="597236"/>
            <a:ext cx="2871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en-US" altLang="ko-KR" sz="40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CONTENTS</a:t>
            </a:r>
            <a:endParaRPr lang="ko-KR" altLang="en-US" sz="4000" dirty="0">
              <a:solidFill>
                <a:srgbClr val="203859"/>
              </a:solidFill>
              <a:latin typeface="나눔스퀘어라운드 Bold" panose="020B0600000101010101" pitchFamily="34" charset="-127"/>
              <a:ea typeface="나눔스퀘어라운드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C2243-8707-7F9A-B0FB-5B8EC4D4B695}"/>
              </a:ext>
            </a:extLst>
          </p:cNvPr>
          <p:cNvSpPr txBox="1"/>
          <p:nvPr/>
        </p:nvSpPr>
        <p:spPr>
          <a:xfrm>
            <a:off x="2482549" y="2337136"/>
            <a:ext cx="6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en-US" altLang="ko-KR" sz="3000" b="1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01</a:t>
            </a:r>
            <a:endParaRPr lang="ko-KR" altLang="en-US" sz="3000" b="1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AB396-67C8-9FC5-0D0A-FA88EFDB8732}"/>
              </a:ext>
            </a:extLst>
          </p:cNvPr>
          <p:cNvSpPr txBox="1"/>
          <p:nvPr/>
        </p:nvSpPr>
        <p:spPr>
          <a:xfrm>
            <a:off x="2482549" y="3086772"/>
            <a:ext cx="6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en-US" altLang="ko-KR" sz="3000" b="1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02</a:t>
            </a:r>
            <a:endParaRPr lang="ko-KR" altLang="en-US" sz="3000" b="1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E653A-0029-40B2-3D81-D4921147A7FD}"/>
              </a:ext>
            </a:extLst>
          </p:cNvPr>
          <p:cNvSpPr txBox="1"/>
          <p:nvPr/>
        </p:nvSpPr>
        <p:spPr>
          <a:xfrm>
            <a:off x="2482549" y="3836408"/>
            <a:ext cx="6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en-US" altLang="ko-KR" sz="3000" b="1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03</a:t>
            </a:r>
            <a:endParaRPr lang="ko-KR" altLang="en-US" sz="3000" b="1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434CA-9C88-A514-4CE7-6E65AEDBC63E}"/>
              </a:ext>
            </a:extLst>
          </p:cNvPr>
          <p:cNvSpPr txBox="1"/>
          <p:nvPr/>
        </p:nvSpPr>
        <p:spPr>
          <a:xfrm>
            <a:off x="2482549" y="4586044"/>
            <a:ext cx="6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en-US" altLang="ko-KR" sz="3000" b="1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04</a:t>
            </a:r>
            <a:endParaRPr lang="ko-KR" altLang="en-US" sz="3000" b="1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000D4-B110-1DF9-B843-C600A54FC138}"/>
              </a:ext>
            </a:extLst>
          </p:cNvPr>
          <p:cNvSpPr txBox="1"/>
          <p:nvPr/>
        </p:nvSpPr>
        <p:spPr>
          <a:xfrm>
            <a:off x="3774743" y="2337136"/>
            <a:ext cx="3429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3000" dirty="0"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팀 소개 및 활동 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7F5EC-272C-9D68-E512-77A87DA4AC79}"/>
              </a:ext>
            </a:extLst>
          </p:cNvPr>
          <p:cNvSpPr txBox="1"/>
          <p:nvPr/>
        </p:nvSpPr>
        <p:spPr>
          <a:xfrm>
            <a:off x="3764324" y="3086772"/>
            <a:ext cx="36856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3000" dirty="0" err="1"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주차별</a:t>
            </a:r>
            <a:r>
              <a:rPr lang="ko-KR" altLang="en-US" sz="3000" dirty="0"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 활동 내용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C2712-8033-4BA5-643F-4C2E4079CEE7}"/>
              </a:ext>
            </a:extLst>
          </p:cNvPr>
          <p:cNvSpPr txBox="1"/>
          <p:nvPr/>
        </p:nvSpPr>
        <p:spPr>
          <a:xfrm>
            <a:off x="3793979" y="3836408"/>
            <a:ext cx="1707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3000" dirty="0"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활동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AAE46-6890-E716-C41D-F46583210436}"/>
              </a:ext>
            </a:extLst>
          </p:cNvPr>
          <p:cNvSpPr txBox="1"/>
          <p:nvPr/>
        </p:nvSpPr>
        <p:spPr>
          <a:xfrm>
            <a:off x="3793979" y="4586044"/>
            <a:ext cx="1707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3000"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활동 후기</a:t>
            </a:r>
            <a:endParaRPr lang="ko-KR" altLang="en-US" sz="3000" dirty="0"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8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F25F3A7-1389-91CC-98B4-0AF8CD102BA6}"/>
              </a:ext>
            </a:extLst>
          </p:cNvPr>
          <p:cNvSpPr/>
          <p:nvPr/>
        </p:nvSpPr>
        <p:spPr>
          <a:xfrm>
            <a:off x="0" y="-3577"/>
            <a:ext cx="6096000" cy="6858000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BE38E83-8CEB-416A-70B9-EBF61DEE9AC5}"/>
              </a:ext>
            </a:extLst>
          </p:cNvPr>
          <p:cNvCxnSpPr>
            <a:cxnSpLocks/>
          </p:cNvCxnSpPr>
          <p:nvPr/>
        </p:nvCxnSpPr>
        <p:spPr>
          <a:xfrm>
            <a:off x="933812" y="2603500"/>
            <a:ext cx="42283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9FDAA4-AA94-8586-EC47-9BE6984A3F7B}"/>
              </a:ext>
            </a:extLst>
          </p:cNvPr>
          <p:cNvGrpSpPr/>
          <p:nvPr/>
        </p:nvGrpSpPr>
        <p:grpSpPr>
          <a:xfrm>
            <a:off x="1167517" y="2967336"/>
            <a:ext cx="3760966" cy="923329"/>
            <a:chOff x="1137153" y="2455324"/>
            <a:chExt cx="3760966" cy="923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1C389-CDC9-CC53-6035-73118B52CC3D}"/>
                </a:ext>
              </a:extLst>
            </p:cNvPr>
            <p:cNvSpPr txBox="1"/>
            <p:nvPr/>
          </p:nvSpPr>
          <p:spPr>
            <a:xfrm>
              <a:off x="1137153" y="2455324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Part 1.</a:t>
              </a:r>
              <a:endParaRPr lang="ko-KR" altLang="en-US" sz="1600" dirty="0"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630533-C9EA-E1B1-1C49-8D01C3A0767D}"/>
                </a:ext>
              </a:extLst>
            </p:cNvPr>
            <p:cNvSpPr txBox="1"/>
            <p:nvPr/>
          </p:nvSpPr>
          <p:spPr>
            <a:xfrm>
              <a:off x="1137153" y="2793878"/>
              <a:ext cx="37609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3200" dirty="0"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팀 소개 및 활동 계획</a:t>
              </a:r>
              <a:r>
                <a:rPr lang="en-US" altLang="ko-KR" sz="3200" dirty="0"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 </a:t>
              </a:r>
              <a:endParaRPr lang="ko-KR" altLang="en-US" sz="3200" dirty="0"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501DB96-8A2D-4B78-E04A-C45D97949631}"/>
              </a:ext>
            </a:extLst>
          </p:cNvPr>
          <p:cNvCxnSpPr>
            <a:cxnSpLocks/>
          </p:cNvCxnSpPr>
          <p:nvPr/>
        </p:nvCxnSpPr>
        <p:spPr>
          <a:xfrm>
            <a:off x="933812" y="4254500"/>
            <a:ext cx="42283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424505B6-7D4A-FA3F-B0F8-A8C73ACF4A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0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12E9C2-0520-EB39-8F9C-54AF1CCED2EF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8927DF-655A-BB7F-F708-5DB6AAEA88D1}"/>
              </a:ext>
            </a:extLst>
          </p:cNvPr>
          <p:cNvGrpSpPr/>
          <p:nvPr/>
        </p:nvGrpSpPr>
        <p:grpSpPr>
          <a:xfrm>
            <a:off x="348278" y="279705"/>
            <a:ext cx="2162565" cy="630941"/>
            <a:chOff x="132378" y="84667"/>
            <a:chExt cx="2162565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DD4BA-B43B-C654-9D3E-45AE79CAD1D2}"/>
                </a:ext>
              </a:extLst>
            </p:cNvPr>
            <p:cNvSpPr txBox="1"/>
            <p:nvPr/>
          </p:nvSpPr>
          <p:spPr>
            <a:xfrm>
              <a:off x="132378" y="84667"/>
              <a:ext cx="684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 1.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B91CC0-E5C7-A856-F380-DCCC73DAC581}"/>
                </a:ext>
              </a:extLst>
            </p:cNvPr>
            <p:cNvSpPr txBox="1"/>
            <p:nvPr/>
          </p:nvSpPr>
          <p:spPr>
            <a:xfrm>
              <a:off x="863141" y="130833"/>
              <a:ext cx="1431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팀 소개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F85145-8E71-981C-471D-F8D307295291}"/>
              </a:ext>
            </a:extLst>
          </p:cNvPr>
          <p:cNvSpPr txBox="1"/>
          <p:nvPr/>
        </p:nvSpPr>
        <p:spPr>
          <a:xfrm>
            <a:off x="4104109" y="1852294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pPr algn="l"/>
            <a:r>
              <a:rPr lang="en-US" altLang="ko-KR" sz="36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“</a:t>
            </a:r>
            <a:r>
              <a:rPr lang="ko-KR" altLang="en-US" sz="3600" dirty="0" err="1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딥러닝은</a:t>
            </a:r>
            <a:r>
              <a:rPr lang="ko-KR" altLang="en-US" sz="36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 처음이라</a:t>
            </a:r>
            <a:r>
              <a:rPr lang="en-US" altLang="ko-KR" sz="36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”</a:t>
            </a:r>
            <a:endParaRPr lang="ko-KR" altLang="en-US" sz="3600" dirty="0">
              <a:solidFill>
                <a:srgbClr val="203859"/>
              </a:solidFill>
              <a:latin typeface="나눔스퀘어라운드 Bold" panose="020B0600000101010101" pitchFamily="34" charset="-127"/>
              <a:ea typeface="나눔스퀘어라운드 Bold" panose="020B0600000101010101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8B61959-CAB0-E14E-18D0-947FE405156D}"/>
              </a:ext>
            </a:extLst>
          </p:cNvPr>
          <p:cNvSpPr/>
          <p:nvPr/>
        </p:nvSpPr>
        <p:spPr>
          <a:xfrm>
            <a:off x="273050" y="4464050"/>
            <a:ext cx="2202572" cy="1955800"/>
          </a:xfrm>
          <a:prstGeom prst="roundRect">
            <a:avLst/>
          </a:prstGeom>
          <a:solidFill>
            <a:srgbClr val="DAE4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E517E-8B82-78FF-60CE-263EA5253D2E}"/>
              </a:ext>
            </a:extLst>
          </p:cNvPr>
          <p:cNvSpPr txBox="1"/>
          <p:nvPr/>
        </p:nvSpPr>
        <p:spPr>
          <a:xfrm>
            <a:off x="916518" y="4768831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2000" dirty="0" err="1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오유석</a:t>
            </a:r>
            <a:endParaRPr lang="ko-KR" altLang="en-US" sz="2000" dirty="0">
              <a:solidFill>
                <a:srgbClr val="203859"/>
              </a:solidFill>
              <a:latin typeface="나눔스퀘어라운드 Bold" panose="020B0600000101010101" pitchFamily="34" charset="-127"/>
              <a:ea typeface="나눔스퀘어라운드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15557-73CF-8F93-84BB-3E5009B5EF0D}"/>
              </a:ext>
            </a:extLst>
          </p:cNvPr>
          <p:cNvSpPr txBox="1"/>
          <p:nvPr/>
        </p:nvSpPr>
        <p:spPr>
          <a:xfrm>
            <a:off x="451646" y="5282422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20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소프트웨어학과</a:t>
            </a:r>
            <a:endParaRPr lang="en-US" altLang="ko-KR" sz="2000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17D3B0-AAFC-978F-0517-9A51F8563976}"/>
              </a:ext>
            </a:extLst>
          </p:cNvPr>
          <p:cNvSpPr txBox="1"/>
          <p:nvPr/>
        </p:nvSpPr>
        <p:spPr>
          <a:xfrm>
            <a:off x="939440" y="5714959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en-US" altLang="ko-KR" sz="20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MLPA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291A824-1AF7-7667-6076-896CB71FB3B1}"/>
              </a:ext>
            </a:extLst>
          </p:cNvPr>
          <p:cNvSpPr/>
          <p:nvPr/>
        </p:nvSpPr>
        <p:spPr>
          <a:xfrm>
            <a:off x="2567981" y="4464050"/>
            <a:ext cx="2202572" cy="1955800"/>
          </a:xfrm>
          <a:prstGeom prst="roundRect">
            <a:avLst/>
          </a:prstGeom>
          <a:solidFill>
            <a:srgbClr val="DAE4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A76803-0F39-7DF4-6E66-73BD2700A512}"/>
              </a:ext>
            </a:extLst>
          </p:cNvPr>
          <p:cNvSpPr txBox="1"/>
          <p:nvPr/>
        </p:nvSpPr>
        <p:spPr>
          <a:xfrm>
            <a:off x="3211449" y="4768831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20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이호영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D5CEF3-8AC3-562C-01DF-DD3BF74D0D02}"/>
              </a:ext>
            </a:extLst>
          </p:cNvPr>
          <p:cNvSpPr txBox="1"/>
          <p:nvPr/>
        </p:nvSpPr>
        <p:spPr>
          <a:xfrm>
            <a:off x="2746577" y="5282422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20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소프트웨어학과</a:t>
            </a:r>
            <a:endParaRPr lang="en-US" altLang="ko-KR" sz="2000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6D38A0-CAC2-B407-2728-E024104A6F6B}"/>
              </a:ext>
            </a:extLst>
          </p:cNvPr>
          <p:cNvSpPr txBox="1"/>
          <p:nvPr/>
        </p:nvSpPr>
        <p:spPr>
          <a:xfrm>
            <a:off x="3252326" y="5714959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en-US" altLang="ko-KR" sz="20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HPCL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21BC197-0220-F5A9-3E0C-40387575A60A}"/>
              </a:ext>
            </a:extLst>
          </p:cNvPr>
          <p:cNvSpPr/>
          <p:nvPr/>
        </p:nvSpPr>
        <p:spPr>
          <a:xfrm>
            <a:off x="4866688" y="4464050"/>
            <a:ext cx="2298578" cy="1955800"/>
          </a:xfrm>
          <a:prstGeom prst="roundRect">
            <a:avLst/>
          </a:prstGeom>
          <a:solidFill>
            <a:srgbClr val="DAE4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F5F7AD-EA73-76D5-672B-60FDFB31961E}"/>
              </a:ext>
            </a:extLst>
          </p:cNvPr>
          <p:cNvSpPr txBox="1"/>
          <p:nvPr/>
        </p:nvSpPr>
        <p:spPr>
          <a:xfrm>
            <a:off x="5558159" y="4768831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20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민유진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9437D5-982F-46A0-33E9-7AB338B688C1}"/>
              </a:ext>
            </a:extLst>
          </p:cNvPr>
          <p:cNvSpPr txBox="1"/>
          <p:nvPr/>
        </p:nvSpPr>
        <p:spPr>
          <a:xfrm>
            <a:off x="5211909" y="5282422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20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정보통계학과</a:t>
            </a:r>
            <a:endParaRPr lang="en-US" altLang="ko-KR" sz="2000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C69509-C2E0-B234-52BF-72281C95655B}"/>
              </a:ext>
            </a:extLst>
          </p:cNvPr>
          <p:cNvSpPr txBox="1"/>
          <p:nvPr/>
        </p:nvSpPr>
        <p:spPr>
          <a:xfrm>
            <a:off x="5664758" y="5714959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en-US" altLang="ko-KR" sz="20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BITL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1DED8C8-29FF-7707-3FA8-38B12DB1C94E}"/>
              </a:ext>
            </a:extLst>
          </p:cNvPr>
          <p:cNvSpPr/>
          <p:nvPr/>
        </p:nvSpPr>
        <p:spPr>
          <a:xfrm>
            <a:off x="7265177" y="4464050"/>
            <a:ext cx="2298578" cy="1955800"/>
          </a:xfrm>
          <a:prstGeom prst="roundRect">
            <a:avLst/>
          </a:prstGeom>
          <a:solidFill>
            <a:srgbClr val="DAE4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80C4D1-9671-1131-FF1B-78A633C53F00}"/>
              </a:ext>
            </a:extLst>
          </p:cNvPr>
          <p:cNvSpPr txBox="1"/>
          <p:nvPr/>
        </p:nvSpPr>
        <p:spPr>
          <a:xfrm>
            <a:off x="7623223" y="4768831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2000" dirty="0" err="1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정다훈</a:t>
            </a:r>
            <a:r>
              <a:rPr lang="ko-KR" altLang="en-US" sz="20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팀장</a:t>
            </a:r>
            <a:r>
              <a:rPr lang="en-US" altLang="ko-KR" sz="20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)</a:t>
            </a:r>
            <a:endParaRPr lang="ko-KR" altLang="en-US" sz="2000" dirty="0">
              <a:solidFill>
                <a:srgbClr val="203859"/>
              </a:solidFill>
              <a:latin typeface="나눔스퀘어라운드 Bold" panose="020B0600000101010101" pitchFamily="34" charset="-127"/>
              <a:ea typeface="나눔스퀘어라운드 Bold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53697-FDA3-74C5-ED3A-BAA36596313C}"/>
              </a:ext>
            </a:extLst>
          </p:cNvPr>
          <p:cNvSpPr txBox="1"/>
          <p:nvPr/>
        </p:nvSpPr>
        <p:spPr>
          <a:xfrm>
            <a:off x="7502997" y="5282422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20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소프트웨어학과</a:t>
            </a:r>
            <a:endParaRPr lang="en-US" altLang="ko-KR" sz="2000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8116F3-3962-B88D-01F2-F17567788901}"/>
              </a:ext>
            </a:extLst>
          </p:cNvPr>
          <p:cNvSpPr txBox="1"/>
          <p:nvPr/>
        </p:nvSpPr>
        <p:spPr>
          <a:xfrm>
            <a:off x="7985501" y="5714959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en-US" altLang="ko-KR" sz="20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MLPA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011B064-2AFC-DA29-1ABB-194B39BDFB13}"/>
              </a:ext>
            </a:extLst>
          </p:cNvPr>
          <p:cNvSpPr/>
          <p:nvPr/>
        </p:nvSpPr>
        <p:spPr>
          <a:xfrm>
            <a:off x="9663666" y="4464050"/>
            <a:ext cx="2298578" cy="1955800"/>
          </a:xfrm>
          <a:prstGeom prst="roundRect">
            <a:avLst/>
          </a:prstGeom>
          <a:solidFill>
            <a:srgbClr val="DAE4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CB5B62-B919-672F-025B-BDE268482581}"/>
              </a:ext>
            </a:extLst>
          </p:cNvPr>
          <p:cNvSpPr txBox="1"/>
          <p:nvPr/>
        </p:nvSpPr>
        <p:spPr>
          <a:xfrm>
            <a:off x="10355137" y="4768831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20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최예림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C71AEC-80EF-F442-369F-E19D783AD1A3}"/>
              </a:ext>
            </a:extLst>
          </p:cNvPr>
          <p:cNvSpPr txBox="1"/>
          <p:nvPr/>
        </p:nvSpPr>
        <p:spPr>
          <a:xfrm>
            <a:off x="9901486" y="5282422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20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소프트웨어학과</a:t>
            </a:r>
            <a:endParaRPr lang="en-US" altLang="ko-KR" sz="2000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30C994-4C28-213C-B8CC-1333BA224B46}"/>
              </a:ext>
            </a:extLst>
          </p:cNvPr>
          <p:cNvSpPr txBox="1"/>
          <p:nvPr/>
        </p:nvSpPr>
        <p:spPr>
          <a:xfrm>
            <a:off x="10461735" y="5714959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r>
              <a:rPr lang="en-US" altLang="ko-KR" sz="20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BITL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B96C6BF-2036-D70B-32C5-6258973D1F14}"/>
              </a:ext>
            </a:extLst>
          </p:cNvPr>
          <p:cNvGrpSpPr/>
          <p:nvPr/>
        </p:nvGrpSpPr>
        <p:grpSpPr>
          <a:xfrm>
            <a:off x="1326105" y="2767540"/>
            <a:ext cx="9539791" cy="1029413"/>
            <a:chOff x="792305" y="2749813"/>
            <a:chExt cx="9539791" cy="10294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F9D115-B780-17B2-E117-7EAC1AE161D3}"/>
                </a:ext>
              </a:extLst>
            </p:cNvPr>
            <p:cNvSpPr txBox="1"/>
            <p:nvPr/>
          </p:nvSpPr>
          <p:spPr>
            <a:xfrm>
              <a:off x="792305" y="2749813"/>
              <a:ext cx="95397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각자의 분야에서 데이터 분석과 </a:t>
              </a:r>
              <a:r>
                <a:rPr lang="ko-KR" altLang="en-US" sz="2200" dirty="0" err="1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머신러닝이라는</a:t>
              </a:r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 공통된 관심사로 지식과 경험 공유</a:t>
              </a:r>
              <a:endParaRPr lang="en-US" altLang="ko-KR" sz="22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DE3677-442B-CB70-8302-92AB678906E5}"/>
                </a:ext>
              </a:extLst>
            </p:cNvPr>
            <p:cNvSpPr txBox="1"/>
            <p:nvPr/>
          </p:nvSpPr>
          <p:spPr>
            <a:xfrm>
              <a:off x="954208" y="3348339"/>
              <a:ext cx="92400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딥러닝 분야 중 </a:t>
              </a:r>
              <a:r>
                <a:rPr lang="ko-KR" altLang="en-US" sz="2200" u="sng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생성형 </a:t>
              </a:r>
              <a:r>
                <a:rPr lang="en-US" altLang="ko-KR" sz="2200" u="sng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AI</a:t>
              </a:r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에 관심을 가져 새로운 지식을 쌓기 위해 스터디를 시작</a:t>
              </a:r>
              <a:endParaRPr lang="en-US" altLang="ko-KR" sz="22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96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4D7C4-3441-DFB3-321B-686BE075A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DB1429-CF47-0ECE-3E0F-E35B95E8E509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334EC6-B7E9-9D99-1B0E-5AEF61B4CFB4}"/>
              </a:ext>
            </a:extLst>
          </p:cNvPr>
          <p:cNvGrpSpPr/>
          <p:nvPr/>
        </p:nvGrpSpPr>
        <p:grpSpPr>
          <a:xfrm>
            <a:off x="348278" y="279705"/>
            <a:ext cx="2542477" cy="630941"/>
            <a:chOff x="132378" y="84667"/>
            <a:chExt cx="2542477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5A55C-0D36-9A34-93CE-7698A44281A7}"/>
                </a:ext>
              </a:extLst>
            </p:cNvPr>
            <p:cNvSpPr txBox="1"/>
            <p:nvPr/>
          </p:nvSpPr>
          <p:spPr>
            <a:xfrm>
              <a:off x="132378" y="84667"/>
              <a:ext cx="684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 1.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D39A3F-4E21-A36D-EA73-F546C3174DFD}"/>
                </a:ext>
              </a:extLst>
            </p:cNvPr>
            <p:cNvSpPr txBox="1"/>
            <p:nvPr/>
          </p:nvSpPr>
          <p:spPr>
            <a:xfrm>
              <a:off x="863141" y="130833"/>
              <a:ext cx="18117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활동 목표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7EE27D8-B319-175A-B33E-30CADA91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8" y="1470055"/>
            <a:ext cx="4007822" cy="5150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D5DE8C-B4DF-910C-FD86-AEA746EDC2B7}"/>
              </a:ext>
            </a:extLst>
          </p:cNvPr>
          <p:cNvSpPr txBox="1"/>
          <p:nvPr/>
        </p:nvSpPr>
        <p:spPr>
          <a:xfrm>
            <a:off x="4783763" y="1695024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pPr algn="l"/>
            <a:r>
              <a:rPr lang="ko-KR" altLang="en-US" sz="24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활동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13DFC-D149-4BD3-4A6A-33322697C039}"/>
              </a:ext>
            </a:extLst>
          </p:cNvPr>
          <p:cNvSpPr txBox="1"/>
          <p:nvPr/>
        </p:nvSpPr>
        <p:spPr>
          <a:xfrm>
            <a:off x="4783763" y="2218244"/>
            <a:ext cx="5612434" cy="786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30000"/>
              </a:lnSpc>
              <a:buFont typeface="Arial" panose="020B0604020202020204" pitchFamily="34" charset="0"/>
              <a:buChar char="•"/>
              <a:defRPr sz="240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  <a:cs typeface="함초롬바탕" panose="02030604000101010101" pitchFamily="18" charset="-128"/>
              </a:defRPr>
            </a:lvl1pPr>
          </a:lstStyle>
          <a:p>
            <a:r>
              <a:rPr lang="ko-KR" altLang="en-US" sz="1800" dirty="0"/>
              <a:t>매주 세미나 형식으로 주제를 나누어 발표 및 토론 학습</a:t>
            </a:r>
            <a:endParaRPr lang="en-US" altLang="ko-KR" sz="1800" dirty="0"/>
          </a:p>
          <a:p>
            <a:r>
              <a:rPr lang="ko-KR" altLang="en-US" sz="1800" dirty="0"/>
              <a:t>각 팀원이 맡은 주제를 스스로 공부한 뒤 지식을 공유</a:t>
            </a:r>
            <a:endParaRPr lang="en-US" altLang="ko-K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61945-A66F-C358-B92D-51F807DF4A5A}"/>
              </a:ext>
            </a:extLst>
          </p:cNvPr>
          <p:cNvSpPr txBox="1"/>
          <p:nvPr/>
        </p:nvSpPr>
        <p:spPr>
          <a:xfrm>
            <a:off x="4783763" y="3610913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pPr algn="l"/>
            <a:r>
              <a:rPr lang="ko-KR" altLang="en-US" sz="2400" dirty="0">
                <a:solidFill>
                  <a:srgbClr val="203859"/>
                </a:solidFill>
                <a:latin typeface="나눔스퀘어라운드 Bold" panose="020B0600000101010101" pitchFamily="34" charset="-127"/>
                <a:ea typeface="나눔스퀘어라운드 Bold" panose="020B0600000101010101" pitchFamily="34" charset="-127"/>
              </a:rPr>
              <a:t>학습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E88EC-9300-A1AC-CF8A-FFF2F7F8ED93}"/>
              </a:ext>
            </a:extLst>
          </p:cNvPr>
          <p:cNvSpPr txBox="1"/>
          <p:nvPr/>
        </p:nvSpPr>
        <p:spPr>
          <a:xfrm>
            <a:off x="4783763" y="4134133"/>
            <a:ext cx="5822428" cy="1866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00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함초롬바탕" panose="02030604000101010101" pitchFamily="18" charset="-128"/>
              </a:defRPr>
            </a:lvl1pPr>
          </a:lstStyle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이미지 생성 기술의 기본 원리를 탐구</a:t>
            </a:r>
            <a:endParaRPr lang="en-US" altLang="ko-KR" sz="1800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발표와 논의를 통해 성장할 기회 제공</a:t>
            </a:r>
            <a:endParaRPr lang="en-US" altLang="ko-KR" sz="1800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팀원 간의 협력을 통해 이미지 생성 기초 다지기</a:t>
            </a:r>
            <a:endParaRPr lang="en-US" altLang="ko-KR" sz="1800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새로운 학문에 대한 흥미와 자신감 키우기</a:t>
            </a:r>
            <a:endParaRPr lang="en-US" altLang="ko-KR" sz="1800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03859"/>
                </a:solidFill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rPr>
              <a:t>딥러닝 학습으로 학습의 폭을 넓히고 심화 학습 발판 마련</a:t>
            </a:r>
            <a:endParaRPr lang="en-US" altLang="ko-KR" sz="1800" dirty="0">
              <a:solidFill>
                <a:srgbClr val="203859"/>
              </a:solidFill>
              <a:latin typeface="나눔스퀘어라운드 Regular" panose="020B0600000101010101" pitchFamily="34" charset="-127"/>
              <a:ea typeface="나눔스퀘어라운드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08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2FEC5-D575-19E1-6AFE-BB00B12B8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AF1700-2EF1-AA32-A4A8-936F429A26A6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9B17-547E-8C18-C2D0-B85F4DCEFC68}"/>
              </a:ext>
            </a:extLst>
          </p:cNvPr>
          <p:cNvGrpSpPr/>
          <p:nvPr/>
        </p:nvGrpSpPr>
        <p:grpSpPr>
          <a:xfrm>
            <a:off x="348278" y="279705"/>
            <a:ext cx="2542477" cy="630941"/>
            <a:chOff x="132378" y="84667"/>
            <a:chExt cx="2542477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4532B-F7F9-96E4-74C1-234D13A45C7D}"/>
                </a:ext>
              </a:extLst>
            </p:cNvPr>
            <p:cNvSpPr txBox="1"/>
            <p:nvPr/>
          </p:nvSpPr>
          <p:spPr>
            <a:xfrm>
              <a:off x="132378" y="84667"/>
              <a:ext cx="684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 1.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4586EF-0793-E6EF-F1FF-E40FA50F21B6}"/>
                </a:ext>
              </a:extLst>
            </p:cNvPr>
            <p:cNvSpPr txBox="1"/>
            <p:nvPr/>
          </p:nvSpPr>
          <p:spPr>
            <a:xfrm>
              <a:off x="863141" y="130833"/>
              <a:ext cx="18117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활동 계획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6983BE-4BA5-9046-CE86-EAC2ADCFFC91}"/>
              </a:ext>
            </a:extLst>
          </p:cNvPr>
          <p:cNvGrpSpPr/>
          <p:nvPr/>
        </p:nvGrpSpPr>
        <p:grpSpPr>
          <a:xfrm>
            <a:off x="800456" y="1756282"/>
            <a:ext cx="1663700" cy="622300"/>
            <a:chOff x="800456" y="1756282"/>
            <a:chExt cx="1663700" cy="62230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AB66A89-D2B0-5748-2822-6DAA2B1D6C2F}"/>
                </a:ext>
              </a:extLst>
            </p:cNvPr>
            <p:cNvSpPr/>
            <p:nvPr/>
          </p:nvSpPr>
          <p:spPr>
            <a:xfrm>
              <a:off x="800456" y="1756282"/>
              <a:ext cx="1663700" cy="622300"/>
            </a:xfrm>
            <a:prstGeom prst="roundRect">
              <a:avLst/>
            </a:prstGeom>
            <a:solidFill>
              <a:srgbClr val="3D6B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1C7340-F2D7-2B1A-BD36-DBBD12345731}"/>
                </a:ext>
              </a:extLst>
            </p:cNvPr>
            <p:cNvSpPr txBox="1"/>
            <p:nvPr/>
          </p:nvSpPr>
          <p:spPr>
            <a:xfrm>
              <a:off x="1165671" y="1836600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1</a:t>
              </a:r>
              <a:r>
                <a:rPr lang="ko-KR" altLang="en-US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AB3C250-4721-2C52-E6B7-FFAAC86C972A}"/>
              </a:ext>
            </a:extLst>
          </p:cNvPr>
          <p:cNvGrpSpPr/>
          <p:nvPr/>
        </p:nvGrpSpPr>
        <p:grpSpPr>
          <a:xfrm>
            <a:off x="2578456" y="1756282"/>
            <a:ext cx="8813089" cy="622300"/>
            <a:chOff x="2578456" y="1756282"/>
            <a:chExt cx="8813089" cy="6223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FBF7597-E0DF-7965-81F1-0318CCF447AF}"/>
                </a:ext>
              </a:extLst>
            </p:cNvPr>
            <p:cNvSpPr/>
            <p:nvPr/>
          </p:nvSpPr>
          <p:spPr>
            <a:xfrm>
              <a:off x="2578456" y="1756282"/>
              <a:ext cx="8813089" cy="622300"/>
            </a:xfrm>
            <a:prstGeom prst="roundRect">
              <a:avLst/>
            </a:prstGeom>
            <a:solidFill>
              <a:srgbClr val="DAE4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E80B56-715D-6701-1B8C-60F31BE3B9F6}"/>
                </a:ext>
              </a:extLst>
            </p:cNvPr>
            <p:cNvSpPr txBox="1"/>
            <p:nvPr/>
          </p:nvSpPr>
          <p:spPr>
            <a:xfrm>
              <a:off x="2653076" y="1851989"/>
              <a:ext cx="71146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en-US" altLang="ko-KR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CNN, RNN, LSTM, Auto Encoder</a:t>
              </a:r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의 구조와 동작 원리 학습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58E2908-47AE-B675-F73A-83ACA828D194}"/>
              </a:ext>
            </a:extLst>
          </p:cNvPr>
          <p:cNvGrpSpPr/>
          <p:nvPr/>
        </p:nvGrpSpPr>
        <p:grpSpPr>
          <a:xfrm>
            <a:off x="800456" y="2538879"/>
            <a:ext cx="1663700" cy="622300"/>
            <a:chOff x="800456" y="2458899"/>
            <a:chExt cx="1663700" cy="6223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9307D9A-7FAA-3036-1979-F2ED61A30EF4}"/>
                </a:ext>
              </a:extLst>
            </p:cNvPr>
            <p:cNvSpPr/>
            <p:nvPr/>
          </p:nvSpPr>
          <p:spPr>
            <a:xfrm>
              <a:off x="800456" y="2458899"/>
              <a:ext cx="1663700" cy="622300"/>
            </a:xfrm>
            <a:prstGeom prst="roundRect">
              <a:avLst/>
            </a:prstGeom>
            <a:solidFill>
              <a:srgbClr val="3D6B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44722F-E008-33C6-9258-AE924F412D5B}"/>
                </a:ext>
              </a:extLst>
            </p:cNvPr>
            <p:cNvSpPr txBox="1"/>
            <p:nvPr/>
          </p:nvSpPr>
          <p:spPr>
            <a:xfrm>
              <a:off x="1165671" y="2539217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2</a:t>
              </a:r>
              <a:r>
                <a:rPr lang="ko-KR" altLang="en-US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C0B71E2-54A5-CB71-FDAA-C78BEC5D771D}"/>
              </a:ext>
            </a:extLst>
          </p:cNvPr>
          <p:cNvGrpSpPr/>
          <p:nvPr/>
        </p:nvGrpSpPr>
        <p:grpSpPr>
          <a:xfrm>
            <a:off x="2578456" y="2538879"/>
            <a:ext cx="8813089" cy="622300"/>
            <a:chOff x="2578456" y="2458899"/>
            <a:chExt cx="8813089" cy="62230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0620831-156F-2458-25A1-46A48D68D703}"/>
                </a:ext>
              </a:extLst>
            </p:cNvPr>
            <p:cNvSpPr/>
            <p:nvPr/>
          </p:nvSpPr>
          <p:spPr>
            <a:xfrm>
              <a:off x="2578456" y="2458899"/>
              <a:ext cx="8813089" cy="622300"/>
            </a:xfrm>
            <a:prstGeom prst="roundRect">
              <a:avLst/>
            </a:prstGeom>
            <a:solidFill>
              <a:srgbClr val="DAE4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F4FC80-9389-0665-F93B-6D67DB679BA4}"/>
                </a:ext>
              </a:extLst>
            </p:cNvPr>
            <p:cNvSpPr txBox="1"/>
            <p:nvPr/>
          </p:nvSpPr>
          <p:spPr>
            <a:xfrm>
              <a:off x="2653076" y="2554606"/>
              <a:ext cx="82563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en-US" altLang="ko-KR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CNN, Pixel CNN, LSTM, RNN, </a:t>
              </a:r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변이형 </a:t>
              </a:r>
              <a:r>
                <a:rPr lang="ko-KR" altLang="en-US" sz="2200" dirty="0" err="1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오토인코더의</a:t>
              </a:r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 개념과 활용 학습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1263EFF-F50E-161A-CB9D-E79AA6E65053}"/>
              </a:ext>
            </a:extLst>
          </p:cNvPr>
          <p:cNvGrpSpPr/>
          <p:nvPr/>
        </p:nvGrpSpPr>
        <p:grpSpPr>
          <a:xfrm>
            <a:off x="800456" y="3321476"/>
            <a:ext cx="1663700" cy="622800"/>
            <a:chOff x="800456" y="3165983"/>
            <a:chExt cx="1663700" cy="6228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44E2160-18F6-BB24-7CC7-C71B6FF4D301}"/>
                </a:ext>
              </a:extLst>
            </p:cNvPr>
            <p:cNvSpPr/>
            <p:nvPr/>
          </p:nvSpPr>
          <p:spPr>
            <a:xfrm>
              <a:off x="800456" y="3165983"/>
              <a:ext cx="1663700" cy="622800"/>
            </a:xfrm>
            <a:prstGeom prst="roundRect">
              <a:avLst/>
            </a:prstGeom>
            <a:solidFill>
              <a:srgbClr val="3D6B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E84916-E684-D86B-269F-FE8E2B750073}"/>
                </a:ext>
              </a:extLst>
            </p:cNvPr>
            <p:cNvSpPr txBox="1"/>
            <p:nvPr/>
          </p:nvSpPr>
          <p:spPr>
            <a:xfrm>
              <a:off x="1165671" y="3290379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3</a:t>
              </a:r>
              <a:r>
                <a:rPr lang="ko-KR" altLang="en-US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35EB07B-BCA4-6F4C-FD16-33F803F3DD45}"/>
              </a:ext>
            </a:extLst>
          </p:cNvPr>
          <p:cNvGrpSpPr/>
          <p:nvPr/>
        </p:nvGrpSpPr>
        <p:grpSpPr>
          <a:xfrm>
            <a:off x="2578456" y="3321476"/>
            <a:ext cx="8813089" cy="622800"/>
            <a:chOff x="2578456" y="3165983"/>
            <a:chExt cx="8813089" cy="62280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DF9D596-92A9-FD7A-F3B4-24B69E6865B3}"/>
                </a:ext>
              </a:extLst>
            </p:cNvPr>
            <p:cNvSpPr/>
            <p:nvPr/>
          </p:nvSpPr>
          <p:spPr>
            <a:xfrm>
              <a:off x="2578456" y="3165983"/>
              <a:ext cx="8813089" cy="622800"/>
            </a:xfrm>
            <a:prstGeom prst="roundRect">
              <a:avLst/>
            </a:prstGeom>
            <a:solidFill>
              <a:srgbClr val="DAE4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FF6716-2672-DAD6-645A-B4EE9E8EEEE8}"/>
                </a:ext>
              </a:extLst>
            </p:cNvPr>
            <p:cNvSpPr txBox="1"/>
            <p:nvPr/>
          </p:nvSpPr>
          <p:spPr>
            <a:xfrm>
              <a:off x="2653076" y="3290379"/>
              <a:ext cx="86074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2200" dirty="0"/>
                <a:t>GAN, </a:t>
              </a:r>
              <a:r>
                <a:rPr lang="en-US" altLang="ko-KR" sz="2200" dirty="0" err="1"/>
                <a:t>ProGAN</a:t>
              </a:r>
              <a:r>
                <a:rPr lang="en-US" altLang="ko-KR" sz="2200" dirty="0"/>
                <a:t> </a:t>
              </a:r>
              <a:r>
                <a:rPr lang="ko-KR" altLang="en-US" sz="2200" dirty="0"/>
                <a:t>및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BigGAN</a:t>
              </a:r>
              <a:r>
                <a:rPr lang="en-US" altLang="ko-KR" sz="2200" dirty="0"/>
                <a:t> </a:t>
              </a:r>
              <a:r>
                <a:rPr lang="ko-KR" altLang="en-US" sz="2200" dirty="0"/>
                <a:t>등 다양한 </a:t>
              </a:r>
              <a:r>
                <a:rPr lang="en-US" altLang="ko-KR" sz="2200" dirty="0"/>
                <a:t>GAN </a:t>
              </a:r>
              <a:r>
                <a:rPr lang="ko-KR" altLang="en-US" sz="2200" dirty="0"/>
                <a:t>모델의 구조와 원리 학습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6AFD6AF-1384-FB34-C6FE-DCF51D124BDD}"/>
              </a:ext>
            </a:extLst>
          </p:cNvPr>
          <p:cNvGrpSpPr/>
          <p:nvPr/>
        </p:nvGrpSpPr>
        <p:grpSpPr>
          <a:xfrm>
            <a:off x="800456" y="4104573"/>
            <a:ext cx="1663700" cy="622300"/>
            <a:chOff x="800456" y="4264535"/>
            <a:chExt cx="1663700" cy="6223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299C6C5-1715-CD3B-EE3A-024FFB57FB1E}"/>
                </a:ext>
              </a:extLst>
            </p:cNvPr>
            <p:cNvSpPr/>
            <p:nvPr/>
          </p:nvSpPr>
          <p:spPr>
            <a:xfrm>
              <a:off x="800456" y="4264535"/>
              <a:ext cx="1663700" cy="622300"/>
            </a:xfrm>
            <a:prstGeom prst="roundRect">
              <a:avLst/>
            </a:prstGeom>
            <a:solidFill>
              <a:srgbClr val="3D6B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BFFA61-64D0-E127-15BB-221CA1A8BF61}"/>
                </a:ext>
              </a:extLst>
            </p:cNvPr>
            <p:cNvSpPr txBox="1"/>
            <p:nvPr/>
          </p:nvSpPr>
          <p:spPr>
            <a:xfrm>
              <a:off x="1165671" y="4344853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4</a:t>
              </a:r>
              <a:r>
                <a:rPr lang="ko-KR" altLang="en-US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F04556-B4D3-F34A-A736-12C11A7566F7}"/>
              </a:ext>
            </a:extLst>
          </p:cNvPr>
          <p:cNvGrpSpPr/>
          <p:nvPr/>
        </p:nvGrpSpPr>
        <p:grpSpPr>
          <a:xfrm>
            <a:off x="2578456" y="4104573"/>
            <a:ext cx="8813089" cy="622300"/>
            <a:chOff x="2578456" y="4264535"/>
            <a:chExt cx="8813089" cy="6223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3D9799C-CFA2-2E58-8EFC-F863263BF483}"/>
                </a:ext>
              </a:extLst>
            </p:cNvPr>
            <p:cNvSpPr/>
            <p:nvPr/>
          </p:nvSpPr>
          <p:spPr>
            <a:xfrm>
              <a:off x="2578456" y="4264535"/>
              <a:ext cx="8813089" cy="622300"/>
            </a:xfrm>
            <a:prstGeom prst="roundRect">
              <a:avLst/>
            </a:prstGeom>
            <a:solidFill>
              <a:srgbClr val="DAE4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D1780E-534C-A9FD-94DA-648CBC70D3D3}"/>
                </a:ext>
              </a:extLst>
            </p:cNvPr>
            <p:cNvSpPr txBox="1"/>
            <p:nvPr/>
          </p:nvSpPr>
          <p:spPr>
            <a:xfrm>
              <a:off x="2653076" y="4360242"/>
              <a:ext cx="65774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2200" dirty="0" err="1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노멀라이징</a:t>
              </a:r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 </a:t>
              </a:r>
              <a:r>
                <a:rPr lang="ko-KR" altLang="en-US" sz="2200" dirty="0" err="1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플로와</a:t>
              </a:r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 에너지 기반 모델의 구조와 원리 학습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67CF659-9566-567A-A82D-3532C51C8D1C}"/>
              </a:ext>
            </a:extLst>
          </p:cNvPr>
          <p:cNvGrpSpPr/>
          <p:nvPr/>
        </p:nvGrpSpPr>
        <p:grpSpPr>
          <a:xfrm>
            <a:off x="800456" y="4887170"/>
            <a:ext cx="1663700" cy="622300"/>
            <a:chOff x="800456" y="4967152"/>
            <a:chExt cx="1663700" cy="62230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67B011C-8A4B-C3F4-0C35-3FA069C70C86}"/>
                </a:ext>
              </a:extLst>
            </p:cNvPr>
            <p:cNvSpPr/>
            <p:nvPr/>
          </p:nvSpPr>
          <p:spPr>
            <a:xfrm>
              <a:off x="800456" y="4967152"/>
              <a:ext cx="1663700" cy="622300"/>
            </a:xfrm>
            <a:prstGeom prst="roundRect">
              <a:avLst/>
            </a:prstGeom>
            <a:solidFill>
              <a:srgbClr val="3D6B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9DDDA2-A3CE-582C-85C8-81F5E4FB76BD}"/>
                </a:ext>
              </a:extLst>
            </p:cNvPr>
            <p:cNvSpPr txBox="1"/>
            <p:nvPr/>
          </p:nvSpPr>
          <p:spPr>
            <a:xfrm>
              <a:off x="1165671" y="5047470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5</a:t>
              </a:r>
              <a:r>
                <a:rPr lang="ko-KR" altLang="en-US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07D2438-A933-CA6A-E463-2388FF8A0417}"/>
              </a:ext>
            </a:extLst>
          </p:cNvPr>
          <p:cNvGrpSpPr/>
          <p:nvPr/>
        </p:nvGrpSpPr>
        <p:grpSpPr>
          <a:xfrm>
            <a:off x="2578456" y="4887170"/>
            <a:ext cx="8813089" cy="622300"/>
            <a:chOff x="2578456" y="4967152"/>
            <a:chExt cx="8813089" cy="6223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82DCB00-22C5-DA60-842C-9C670C8EB845}"/>
                </a:ext>
              </a:extLst>
            </p:cNvPr>
            <p:cNvSpPr/>
            <p:nvPr/>
          </p:nvSpPr>
          <p:spPr>
            <a:xfrm>
              <a:off x="2578456" y="4967152"/>
              <a:ext cx="8813089" cy="622300"/>
            </a:xfrm>
            <a:prstGeom prst="roundRect">
              <a:avLst/>
            </a:prstGeom>
            <a:solidFill>
              <a:srgbClr val="DAE4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109180-81DB-A57B-56E1-9A883E4ABCE2}"/>
                </a:ext>
              </a:extLst>
            </p:cNvPr>
            <p:cNvSpPr txBox="1"/>
            <p:nvPr/>
          </p:nvSpPr>
          <p:spPr>
            <a:xfrm>
              <a:off x="2653076" y="5062859"/>
              <a:ext cx="55139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en-US" altLang="ko-KR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Transformer</a:t>
              </a:r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와 월드 모델의 구조와 원리 학습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929FC79-0F0F-F73C-5BED-64D63672FB7C}"/>
              </a:ext>
            </a:extLst>
          </p:cNvPr>
          <p:cNvGrpSpPr/>
          <p:nvPr/>
        </p:nvGrpSpPr>
        <p:grpSpPr>
          <a:xfrm>
            <a:off x="800456" y="5669769"/>
            <a:ext cx="1663700" cy="622300"/>
            <a:chOff x="800456" y="5669769"/>
            <a:chExt cx="1663700" cy="6223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0A88A90-17D1-A3DC-8DF3-5CAEE3906217}"/>
                </a:ext>
              </a:extLst>
            </p:cNvPr>
            <p:cNvSpPr/>
            <p:nvPr/>
          </p:nvSpPr>
          <p:spPr>
            <a:xfrm>
              <a:off x="800456" y="5669769"/>
              <a:ext cx="1663700" cy="622300"/>
            </a:xfrm>
            <a:prstGeom prst="roundRect">
              <a:avLst/>
            </a:prstGeom>
            <a:solidFill>
              <a:srgbClr val="3D6B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169AE7-CEE0-9D3C-3F5B-D04AD1BD221C}"/>
                </a:ext>
              </a:extLst>
            </p:cNvPr>
            <p:cNvSpPr txBox="1"/>
            <p:nvPr/>
          </p:nvSpPr>
          <p:spPr>
            <a:xfrm>
              <a:off x="1165671" y="5750087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6</a:t>
              </a:r>
              <a:r>
                <a:rPr lang="ko-KR" altLang="en-US" sz="24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5E2C9B2-C9FF-815B-C448-FC3DF5D46B4B}"/>
              </a:ext>
            </a:extLst>
          </p:cNvPr>
          <p:cNvGrpSpPr/>
          <p:nvPr/>
        </p:nvGrpSpPr>
        <p:grpSpPr>
          <a:xfrm>
            <a:off x="2578456" y="5669769"/>
            <a:ext cx="8813089" cy="622300"/>
            <a:chOff x="2578456" y="5669769"/>
            <a:chExt cx="8813089" cy="6223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16B2425-32FA-5DE4-B436-487BF22172FB}"/>
                </a:ext>
              </a:extLst>
            </p:cNvPr>
            <p:cNvSpPr/>
            <p:nvPr/>
          </p:nvSpPr>
          <p:spPr>
            <a:xfrm>
              <a:off x="2578456" y="5669769"/>
              <a:ext cx="8813089" cy="622300"/>
            </a:xfrm>
            <a:prstGeom prst="roundRect">
              <a:avLst/>
            </a:prstGeom>
            <a:solidFill>
              <a:srgbClr val="DAE4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5C58C1-0D59-21EA-AC8E-D162C68A06A4}"/>
                </a:ext>
              </a:extLst>
            </p:cNvPr>
            <p:cNvSpPr txBox="1"/>
            <p:nvPr/>
          </p:nvSpPr>
          <p:spPr>
            <a:xfrm>
              <a:off x="2653076" y="5765476"/>
              <a:ext cx="45191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en-US" altLang="ko-KR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DDPM(</a:t>
              </a:r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확산 모델</a:t>
              </a:r>
              <a:r>
                <a:rPr lang="en-US" altLang="ko-KR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)</a:t>
              </a:r>
              <a:r>
                <a:rPr lang="ko-KR" altLang="en-US" sz="2200" dirty="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의 구조와 특성 학습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62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C27DF-32C7-9028-8807-657C3D78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B2A111-B371-C11D-E133-2FE40264A563}"/>
              </a:ext>
            </a:extLst>
          </p:cNvPr>
          <p:cNvSpPr/>
          <p:nvPr/>
        </p:nvSpPr>
        <p:spPr>
          <a:xfrm>
            <a:off x="0" y="-3577"/>
            <a:ext cx="6096000" cy="6858000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37B5240-6D15-7A48-28F0-396CDE174561}"/>
              </a:ext>
            </a:extLst>
          </p:cNvPr>
          <p:cNvCxnSpPr>
            <a:cxnSpLocks/>
          </p:cNvCxnSpPr>
          <p:nvPr/>
        </p:nvCxnSpPr>
        <p:spPr>
          <a:xfrm>
            <a:off x="933812" y="2603500"/>
            <a:ext cx="42283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2A73E5-A243-E42D-B224-A0D4B74056EA}"/>
              </a:ext>
            </a:extLst>
          </p:cNvPr>
          <p:cNvGrpSpPr/>
          <p:nvPr/>
        </p:nvGrpSpPr>
        <p:grpSpPr>
          <a:xfrm>
            <a:off x="1121030" y="2967336"/>
            <a:ext cx="3853940" cy="923329"/>
            <a:chOff x="1142475" y="2455324"/>
            <a:chExt cx="3853940" cy="923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2F58BE-39C2-4034-701B-6F4CC71451F2}"/>
                </a:ext>
              </a:extLst>
            </p:cNvPr>
            <p:cNvSpPr txBox="1"/>
            <p:nvPr/>
          </p:nvSpPr>
          <p:spPr>
            <a:xfrm>
              <a:off x="1142475" y="2455324"/>
              <a:ext cx="808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Part 2.</a:t>
              </a:r>
              <a:endParaRPr lang="ko-KR" altLang="en-US" sz="1600" dirty="0">
                <a:latin typeface="나눔스퀘어라운드 Regular" panose="020B0600000101010101" pitchFamily="34" charset="-127"/>
                <a:ea typeface="나눔스퀘어라운드 Regular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28DCD6-E24F-7B47-F7A7-D9A7CF9006E9}"/>
                </a:ext>
              </a:extLst>
            </p:cNvPr>
            <p:cNvSpPr txBox="1"/>
            <p:nvPr/>
          </p:nvSpPr>
          <p:spPr>
            <a:xfrm>
              <a:off x="1142475" y="2793878"/>
              <a:ext cx="38539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3200" dirty="0" err="1"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주차별</a:t>
              </a:r>
              <a:r>
                <a:rPr lang="ko-KR" altLang="en-US" sz="3200" dirty="0"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</a:rPr>
                <a:t> 활동 내용 정리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718BE3-2A7A-EBD0-4B82-0D63B0CE34E1}"/>
              </a:ext>
            </a:extLst>
          </p:cNvPr>
          <p:cNvCxnSpPr>
            <a:cxnSpLocks/>
          </p:cNvCxnSpPr>
          <p:nvPr/>
        </p:nvCxnSpPr>
        <p:spPr>
          <a:xfrm>
            <a:off x="933812" y="4254500"/>
            <a:ext cx="42283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9874805-5553-CE12-20D0-7A145667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3499" b="21560"/>
          <a:stretch/>
        </p:blipFill>
        <p:spPr>
          <a:xfrm>
            <a:off x="6096000" y="3578"/>
            <a:ext cx="6096000" cy="68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0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0D54-FA3C-76BE-1EAE-9A009F35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1F31239-1B3C-531B-ADC2-9AAD5A339CE2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53140-94AA-73EE-F458-E42349551133}"/>
              </a:ext>
            </a:extLst>
          </p:cNvPr>
          <p:cNvGrpSpPr/>
          <p:nvPr/>
        </p:nvGrpSpPr>
        <p:grpSpPr>
          <a:xfrm>
            <a:off x="346386" y="279705"/>
            <a:ext cx="8336018" cy="630941"/>
            <a:chOff x="130486" y="84667"/>
            <a:chExt cx="8336018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24D5-421B-C224-B38B-A7A6C137831D}"/>
                </a:ext>
              </a:extLst>
            </p:cNvPr>
            <p:cNvSpPr txBox="1"/>
            <p:nvPr/>
          </p:nvSpPr>
          <p:spPr>
            <a:xfrm>
              <a:off x="130486" y="84667"/>
              <a:ext cx="688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Part.2.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F2ECCB-5C22-7A68-4003-2187C453F6CE}"/>
                </a:ext>
              </a:extLst>
            </p:cNvPr>
            <p:cNvSpPr txBox="1"/>
            <p:nvPr/>
          </p:nvSpPr>
          <p:spPr>
            <a:xfrm>
              <a:off x="863141" y="130833"/>
              <a:ext cx="76033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1</a:t>
              </a:r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 </a:t>
              </a:r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– CNN, RNN, LSTM, </a:t>
              </a:r>
              <a:r>
                <a:rPr lang="en-US" altLang="ko-KR" sz="3200" dirty="0" err="1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AutoEncoder</a:t>
              </a:r>
              <a:endParaRPr lang="ko-KR" altLang="en-US" sz="320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5286DC-CF02-3C85-ABBE-B933FB2BE461}"/>
              </a:ext>
            </a:extLst>
          </p:cNvPr>
          <p:cNvGrpSpPr/>
          <p:nvPr/>
        </p:nvGrpSpPr>
        <p:grpSpPr>
          <a:xfrm>
            <a:off x="346384" y="1288134"/>
            <a:ext cx="7053655" cy="1429494"/>
            <a:chOff x="346386" y="1413794"/>
            <a:chExt cx="7053655" cy="142949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92F14C0-202E-6D44-10EB-DD002D6863F0}"/>
                </a:ext>
              </a:extLst>
            </p:cNvPr>
            <p:cNvSpPr txBox="1"/>
            <p:nvPr/>
          </p:nvSpPr>
          <p:spPr>
            <a:xfrm>
              <a:off x="346386" y="141379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목표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8E8AFC-8D8B-B370-E62B-7F91C6D04DE7}"/>
                </a:ext>
              </a:extLst>
            </p:cNvPr>
            <p:cNvSpPr txBox="1"/>
            <p:nvPr/>
          </p:nvSpPr>
          <p:spPr>
            <a:xfrm>
              <a:off x="346386" y="1813904"/>
              <a:ext cx="7053655" cy="1029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 sz="240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1600" dirty="0" err="1"/>
                <a:t>딥러닝을</a:t>
              </a:r>
              <a:r>
                <a:rPr lang="ko-KR" altLang="en-US" sz="1600" dirty="0"/>
                <a:t> 사용해 모델링할 수 있는 다양한 유형의 비정형 데이터를 알아본다</a:t>
              </a:r>
              <a:r>
                <a:rPr lang="en-US" altLang="ko-KR" sz="1600" dirty="0"/>
                <a:t>.</a:t>
              </a:r>
            </a:p>
            <a:p>
              <a:r>
                <a:rPr lang="ko-KR" altLang="en-US" sz="1600" dirty="0"/>
                <a:t>심층 신경망을 정의하고 이를 사용하여 복잡한 데이터셋을 모델링하는 방법을 이해한다</a:t>
              </a:r>
              <a:r>
                <a:rPr lang="en-US" altLang="ko-KR" sz="1600" dirty="0"/>
                <a:t>.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3610D6-3B6F-3D37-F080-712C0B28DF1E}"/>
              </a:ext>
            </a:extLst>
          </p:cNvPr>
          <p:cNvGrpSpPr/>
          <p:nvPr/>
        </p:nvGrpSpPr>
        <p:grpSpPr>
          <a:xfrm>
            <a:off x="346385" y="2797604"/>
            <a:ext cx="7053654" cy="2069670"/>
            <a:chOff x="346386" y="2992225"/>
            <a:chExt cx="7053654" cy="20696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2E2417-5271-9F7A-C9A3-6541191E11CC}"/>
                </a:ext>
              </a:extLst>
            </p:cNvPr>
            <p:cNvSpPr txBox="1"/>
            <p:nvPr/>
          </p:nvSpPr>
          <p:spPr>
            <a:xfrm>
              <a:off x="346386" y="2992225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내용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A5B513-77FF-9926-7FB1-1313B7C65A1C}"/>
                </a:ext>
              </a:extLst>
            </p:cNvPr>
            <p:cNvSpPr txBox="1"/>
            <p:nvPr/>
          </p:nvSpPr>
          <p:spPr>
            <a:xfrm>
              <a:off x="346388" y="3392335"/>
              <a:ext cx="7053652" cy="166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 sz="220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/>
                <a:t>CNN, RNN, LSTM, </a:t>
              </a:r>
              <a:r>
                <a:rPr lang="en-US" altLang="ko-KR" sz="1600" dirty="0" err="1"/>
                <a:t>AutoEncoder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등 다양한 딥러닝 모델 탐구</a:t>
              </a:r>
            </a:p>
            <a:p>
              <a:r>
                <a:rPr lang="ko-KR" altLang="en-US" sz="1600" dirty="0"/>
                <a:t>각 모델의 구조와 동작 원리를 이해하고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이를 활용한 비정형 데이터의 처리 방식 학습</a:t>
              </a:r>
            </a:p>
            <a:p>
              <a:r>
                <a:rPr lang="ko-KR" altLang="en-US" sz="1600" dirty="0"/>
                <a:t>각 모델의 장단점과 적용 가능한 데이터 유형을 비교하며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복잡한 데이터셋에 대한 적합한 모델링 방식 학습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01E885-0A04-C4AC-F709-4F6F68C5ED22}"/>
              </a:ext>
            </a:extLst>
          </p:cNvPr>
          <p:cNvGrpSpPr/>
          <p:nvPr/>
        </p:nvGrpSpPr>
        <p:grpSpPr>
          <a:xfrm>
            <a:off x="346383" y="4947250"/>
            <a:ext cx="7053655" cy="1749582"/>
            <a:chOff x="346386" y="5370876"/>
            <a:chExt cx="7451239" cy="1749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B152FD-74B1-E064-3749-52F5B8A41EB8}"/>
                </a:ext>
              </a:extLst>
            </p:cNvPr>
            <p:cNvSpPr txBox="1"/>
            <p:nvPr/>
          </p:nvSpPr>
          <p:spPr>
            <a:xfrm>
              <a:off x="346386" y="5370876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팀 성찰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FEDB61-1758-4B68-E0C9-549D0A12715C}"/>
                </a:ext>
              </a:extLst>
            </p:cNvPr>
            <p:cNvSpPr txBox="1"/>
            <p:nvPr/>
          </p:nvSpPr>
          <p:spPr>
            <a:xfrm>
              <a:off x="346387" y="5770986"/>
              <a:ext cx="7451238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 sz="2200"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/>
                <a:t>CNN</a:t>
              </a:r>
              <a:r>
                <a:rPr lang="ko-KR" altLang="en-US" sz="1600" dirty="0"/>
                <a:t>과 </a:t>
              </a:r>
              <a:r>
                <a:rPr lang="en-US" altLang="ko-KR" sz="1600" dirty="0"/>
                <a:t>RNN</a:t>
              </a:r>
              <a:r>
                <a:rPr lang="ko-KR" altLang="en-US" sz="1600" dirty="0"/>
                <a:t>의 차이점을 논의하면서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이미지와 시계열 데이터의 특징에 맞는 모델 선택의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중요성을 깨달음</a:t>
              </a:r>
              <a:endParaRPr lang="en-US" altLang="ko-KR" sz="1600" dirty="0"/>
            </a:p>
            <a:p>
              <a:r>
                <a:rPr lang="en-US" altLang="ko-KR" sz="1600" dirty="0"/>
                <a:t>LSTM</a:t>
              </a:r>
              <a:r>
                <a:rPr lang="ko-KR" altLang="en-US" sz="1600" dirty="0"/>
                <a:t>의 장기 의존성 문제 해결 방식과 </a:t>
              </a:r>
              <a:r>
                <a:rPr lang="en-US" altLang="ko-KR" sz="1600" dirty="0" err="1"/>
                <a:t>AutoEncoder</a:t>
              </a:r>
              <a:r>
                <a:rPr lang="ko-KR" altLang="en-US" sz="1600" dirty="0"/>
                <a:t>의 잠재 공간 탐색에 대한 실습이 매우 유익했음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1C5C3F3-0289-A4EF-5D76-A4850C05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073" y="1437154"/>
            <a:ext cx="2744828" cy="20644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0D7125-BB60-5CCD-4D02-24F82CD1F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404" y="3667616"/>
            <a:ext cx="2774497" cy="29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9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E4CAF-6923-DBF1-EF1B-DE447C21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095C5F-203D-D689-22FB-5A8765AB529B}"/>
              </a:ext>
            </a:extLst>
          </p:cNvPr>
          <p:cNvSpPr/>
          <p:nvPr/>
        </p:nvSpPr>
        <p:spPr>
          <a:xfrm>
            <a:off x="0" y="0"/>
            <a:ext cx="12192000" cy="1190351"/>
          </a:xfrm>
          <a:prstGeom prst="rect">
            <a:avLst/>
          </a:prstGeom>
          <a:solidFill>
            <a:srgbClr val="203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E25310A-8780-3703-EBBC-94FB30F0CAC0}"/>
              </a:ext>
            </a:extLst>
          </p:cNvPr>
          <p:cNvGrpSpPr/>
          <p:nvPr/>
        </p:nvGrpSpPr>
        <p:grpSpPr>
          <a:xfrm>
            <a:off x="346386" y="279705"/>
            <a:ext cx="8430981" cy="630941"/>
            <a:chOff x="130486" y="84667"/>
            <a:chExt cx="8430981" cy="6309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DC8BD-3A21-DA1E-B804-403F41BA8583}"/>
                </a:ext>
              </a:extLst>
            </p:cNvPr>
            <p:cNvSpPr txBox="1"/>
            <p:nvPr/>
          </p:nvSpPr>
          <p:spPr>
            <a:xfrm>
              <a:off x="130486" y="84667"/>
              <a:ext cx="688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spc="-15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Part.2.</a:t>
              </a:r>
              <a:endParaRPr lang="ko-KR" altLang="en-US" sz="1600" spc="-15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3821F-6117-F335-F301-835AD66C943B}"/>
                </a:ext>
              </a:extLst>
            </p:cNvPr>
            <p:cNvSpPr txBox="1"/>
            <p:nvPr/>
          </p:nvSpPr>
          <p:spPr>
            <a:xfrm>
              <a:off x="863141" y="130833"/>
              <a:ext cx="76983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2</a:t>
              </a:r>
              <a:r>
                <a:rPr lang="ko-KR" altLang="en-US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주차 </a:t>
              </a:r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– CNN, </a:t>
              </a:r>
              <a:r>
                <a:rPr lang="en-US" altLang="ko-KR" sz="3200" dirty="0" err="1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PixelCNN</a:t>
              </a:r>
              <a:r>
                <a:rPr lang="en-US" altLang="ko-KR" sz="3200" dirty="0"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, LSTM, RNN, VAE</a:t>
              </a:r>
              <a:endParaRPr lang="ko-KR" altLang="en-US" sz="3200" dirty="0">
                <a:latin typeface="나눔스퀘어라운드 Bold" panose="020B0600000101010101" pitchFamily="34" charset="-127"/>
                <a:ea typeface="나눔스퀘어라운드 Bold" panose="020B0600000101010101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1A589E-150B-16CB-32C9-161DEBC6C967}"/>
              </a:ext>
            </a:extLst>
          </p:cNvPr>
          <p:cNvGrpSpPr/>
          <p:nvPr/>
        </p:nvGrpSpPr>
        <p:grpSpPr>
          <a:xfrm>
            <a:off x="346386" y="1413178"/>
            <a:ext cx="7045413" cy="1429494"/>
            <a:chOff x="346386" y="1413794"/>
            <a:chExt cx="7045413" cy="14294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03F9CE-09D5-55A8-F98E-87F7A5EBDA5F}"/>
                </a:ext>
              </a:extLst>
            </p:cNvPr>
            <p:cNvSpPr txBox="1"/>
            <p:nvPr/>
          </p:nvSpPr>
          <p:spPr>
            <a:xfrm>
              <a:off x="346386" y="141379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목표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4BDE80-7D37-0A7D-D9E9-3F2AC7A08D27}"/>
                </a:ext>
              </a:extLst>
            </p:cNvPr>
            <p:cNvSpPr txBox="1"/>
            <p:nvPr/>
          </p:nvSpPr>
          <p:spPr>
            <a:xfrm>
              <a:off x="346386" y="1813904"/>
              <a:ext cx="7045413" cy="1029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1600" dirty="0"/>
                <a:t>딥러닝 모델을 사용하여 생성 모델의 다양한 유형과 이들의 활용 가능성을 이해하고</a:t>
              </a:r>
              <a:r>
                <a:rPr lang="en-US" altLang="ko-KR" sz="1600" dirty="0"/>
                <a:t>, CNN</a:t>
              </a:r>
              <a:r>
                <a:rPr lang="ko-KR" altLang="en-US" sz="1600" dirty="0"/>
                <a:t>과 </a:t>
              </a:r>
              <a:r>
                <a:rPr lang="en-US" altLang="ko-KR" sz="1600" dirty="0"/>
                <a:t>RNN </a:t>
              </a:r>
              <a:r>
                <a:rPr lang="ko-KR" altLang="en-US" sz="1600" dirty="0"/>
                <a:t>구조를 이용해 </a:t>
              </a:r>
              <a:br>
                <a:rPr lang="en-US" altLang="ko-KR" sz="1600" dirty="0"/>
              </a:br>
              <a:r>
                <a:rPr lang="ko-KR" altLang="en-US" sz="1600" dirty="0"/>
                <a:t>실제 데이터에 적용하는 방법 학습한다</a:t>
              </a:r>
              <a:r>
                <a:rPr lang="en-US" altLang="ko-KR" sz="1600" dirty="0"/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934DE0-924A-FA32-6C91-0B05655CFCF5}"/>
              </a:ext>
            </a:extLst>
          </p:cNvPr>
          <p:cNvGrpSpPr/>
          <p:nvPr/>
        </p:nvGrpSpPr>
        <p:grpSpPr>
          <a:xfrm>
            <a:off x="346386" y="2977372"/>
            <a:ext cx="7045413" cy="1749582"/>
            <a:chOff x="346386" y="3032237"/>
            <a:chExt cx="7045413" cy="17495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5F2487-F892-1293-9CBE-DD92963ECCBE}"/>
                </a:ext>
              </a:extLst>
            </p:cNvPr>
            <p:cNvSpPr txBox="1"/>
            <p:nvPr/>
          </p:nvSpPr>
          <p:spPr>
            <a:xfrm>
              <a:off x="346386" y="3032237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학습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868878-F20D-5E76-1E62-8D17B47B2DA0}"/>
                </a:ext>
              </a:extLst>
            </p:cNvPr>
            <p:cNvSpPr txBox="1"/>
            <p:nvPr/>
          </p:nvSpPr>
          <p:spPr>
            <a:xfrm>
              <a:off x="346386" y="3432347"/>
              <a:ext cx="7045413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en-US" altLang="ko-KR" sz="1600" dirty="0"/>
                <a:t>CNN</a:t>
              </a:r>
              <a:r>
                <a:rPr lang="ko-KR" altLang="en-US" sz="1600" dirty="0"/>
                <a:t>을 통한 이미지 처리 및 분석의 기초 개념을 배우고</a:t>
              </a:r>
              <a:r>
                <a:rPr lang="en-US" altLang="ko-KR" sz="1600" dirty="0"/>
                <a:t>, RNN</a:t>
              </a:r>
              <a:r>
                <a:rPr lang="ko-KR" altLang="en-US" sz="1600" dirty="0"/>
                <a:t>과 </a:t>
              </a:r>
              <a:r>
                <a:rPr lang="en-US" altLang="ko-KR" sz="1600" dirty="0"/>
                <a:t>LSTM</a:t>
              </a:r>
              <a:r>
                <a:rPr lang="ko-KR" altLang="en-US" sz="1600" dirty="0"/>
                <a:t>을 활용한 시계열 데이터 분석의 방법을 탐구 </a:t>
              </a:r>
              <a:endParaRPr lang="en-US" altLang="ko-KR" sz="1600" dirty="0"/>
            </a:p>
            <a:p>
              <a:r>
                <a:rPr lang="ko-KR" altLang="en-US" sz="1600" dirty="0"/>
                <a:t>변이형 </a:t>
              </a:r>
              <a:r>
                <a:rPr lang="ko-KR" altLang="en-US" sz="1600" dirty="0" err="1"/>
                <a:t>오토인코더를</a:t>
              </a:r>
              <a:r>
                <a:rPr lang="ko-KR" altLang="en-US" sz="1600" dirty="0"/>
                <a:t> 통해 데이터의 노이즈 제거와 압축을 경험하고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복잡한 데이터 분포를 학습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99CF0A-209D-61DE-5CE0-54D3539614DB}"/>
              </a:ext>
            </a:extLst>
          </p:cNvPr>
          <p:cNvGrpSpPr/>
          <p:nvPr/>
        </p:nvGrpSpPr>
        <p:grpSpPr>
          <a:xfrm>
            <a:off x="346386" y="4861655"/>
            <a:ext cx="7045413" cy="1749582"/>
            <a:chOff x="346386" y="5370876"/>
            <a:chExt cx="7045413" cy="17495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054CA7-8212-4A68-0257-AF49A723DF23}"/>
                </a:ext>
              </a:extLst>
            </p:cNvPr>
            <p:cNvSpPr txBox="1"/>
            <p:nvPr/>
          </p:nvSpPr>
          <p:spPr>
            <a:xfrm>
              <a:off x="346386" y="5370876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000">
                  <a:solidFill>
                    <a:schemeClr val="bg1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  <a:cs typeface="함초롬바탕" panose="02030604000101010101" pitchFamily="18" charset="-128"/>
                </a:defRPr>
              </a:lvl1pPr>
            </a:lstStyle>
            <a:p>
              <a:pPr algn="l"/>
              <a:r>
                <a:rPr lang="ko-KR" altLang="en-US" sz="1800" dirty="0">
                  <a:solidFill>
                    <a:srgbClr val="203859"/>
                  </a:solidFill>
                  <a:latin typeface="나눔스퀘어라운드 Bold" panose="020B0600000101010101" pitchFamily="34" charset="-127"/>
                  <a:ea typeface="나눔스퀘어라운드 Bold" panose="020B0600000101010101" pitchFamily="34" charset="-127"/>
                </a:rPr>
                <a:t>팀 성찰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B1FA32-46CE-386F-6CD1-223FB1441330}"/>
                </a:ext>
              </a:extLst>
            </p:cNvPr>
            <p:cNvSpPr txBox="1"/>
            <p:nvPr/>
          </p:nvSpPr>
          <p:spPr>
            <a:xfrm>
              <a:off x="346387" y="5770986"/>
              <a:ext cx="7045412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  <a:defRPr>
                  <a:solidFill>
                    <a:srgbClr val="203859"/>
                  </a:solidFill>
                  <a:latin typeface="나눔스퀘어라운드 Regular" panose="020B0600000101010101" pitchFamily="34" charset="-127"/>
                  <a:ea typeface="나눔스퀘어라운드 Regular" panose="020B0600000101010101" pitchFamily="34" charset="-127"/>
                  <a:cs typeface="함초롬바탕" panose="02030604000101010101" pitchFamily="18" charset="-128"/>
                </a:defRPr>
              </a:lvl1pPr>
            </a:lstStyle>
            <a:p>
              <a:r>
                <a:rPr lang="ko-KR" altLang="en-US" sz="1600" dirty="0"/>
                <a:t>각 주제에 대한 이론적 개념을 이해한 뒤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이를 바탕으로 실습을 진행하며 모델의 장단점과 활용 가능성에 대해 토의</a:t>
              </a:r>
            </a:p>
            <a:p>
              <a:r>
                <a:rPr lang="ko-KR" altLang="en-US" sz="1600" dirty="0"/>
                <a:t>팀원들이 각자 준비한 자료를 바탕으로 설명을 공유하며 더욱 심도 있는 학습 경험을 쌓을 수 있었음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E1AFAA8-D7FC-8179-C27F-E3267AD8E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318" y="2304807"/>
            <a:ext cx="1699296" cy="15772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1D527A7-586F-2E45-EECD-C41E79FA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13" y="3982905"/>
            <a:ext cx="3925599" cy="16528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977EA9-C39B-AD2F-0B84-DD827AAF0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14" y="2304807"/>
            <a:ext cx="2095230" cy="15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1231</Words>
  <Application>Microsoft Office PowerPoint</Application>
  <PresentationFormat>와이드스크린</PresentationFormat>
  <Paragraphs>150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나눔스퀘어라운드 Regular</vt:lpstr>
      <vt:lpstr>Arial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최예림</dc:creator>
  <cp:lastModifiedBy>정다훈</cp:lastModifiedBy>
  <cp:revision>2</cp:revision>
  <dcterms:created xsi:type="dcterms:W3CDTF">2024-12-22T12:21:47Z</dcterms:created>
  <dcterms:modified xsi:type="dcterms:W3CDTF">2024-12-22T15:00:32Z</dcterms:modified>
</cp:coreProperties>
</file>